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1" r:id="rId3"/>
    <p:sldId id="257" r:id="rId4"/>
    <p:sldId id="258" r:id="rId5"/>
    <p:sldId id="259" r:id="rId6"/>
    <p:sldId id="260" r:id="rId7"/>
    <p:sldId id="261" r:id="rId8"/>
    <p:sldId id="263" r:id="rId9"/>
    <p:sldId id="264" r:id="rId10"/>
    <p:sldId id="267" r:id="rId11"/>
    <p:sldId id="268" r:id="rId12"/>
    <p:sldId id="269" r:id="rId13"/>
    <p:sldId id="270" r:id="rId14"/>
    <p:sldId id="272" r:id="rId15"/>
    <p:sldId id="273" r:id="rId16"/>
    <p:sldId id="277" r:id="rId17"/>
    <p:sldId id="275" r:id="rId18"/>
    <p:sldId id="276" r:id="rId19"/>
    <p:sldId id="278"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AA600-BE63-4222-A7C8-3CC457C78D84}"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5046E480-551E-4035-967D-EBD16F6B14AC}">
      <dgm:prSet phldrT="[Text]" custT="1"/>
      <dgm:spPr/>
      <dgm:t>
        <a:bodyPr/>
        <a:lstStyle/>
        <a:p>
          <a:r>
            <a:rPr lang="en-US" sz="1400"/>
            <a:t>Risk Culture</a:t>
          </a:r>
          <a:endParaRPr lang="en-US" sz="1400" dirty="0"/>
        </a:p>
      </dgm:t>
    </dgm:pt>
    <dgm:pt modelId="{698E44FF-82FF-4840-9EF6-2E3A1E01575F}" type="parTrans" cxnId="{213DA7F4-3567-4B0D-9CD7-CCAEF2CB0871}">
      <dgm:prSet/>
      <dgm:spPr/>
      <dgm:t>
        <a:bodyPr/>
        <a:lstStyle/>
        <a:p>
          <a:endParaRPr lang="en-US"/>
        </a:p>
      </dgm:t>
    </dgm:pt>
    <dgm:pt modelId="{A3E43CED-2429-45A9-8A13-B8881A0F7C98}" type="sibTrans" cxnId="{213DA7F4-3567-4B0D-9CD7-CCAEF2CB0871}">
      <dgm:prSet/>
      <dgm:spPr/>
      <dgm:t>
        <a:bodyPr/>
        <a:lstStyle/>
        <a:p>
          <a:endParaRPr lang="en-US"/>
        </a:p>
      </dgm:t>
    </dgm:pt>
    <dgm:pt modelId="{BE625AF0-EB26-4F45-A76B-DDEC3BCF41D6}">
      <dgm:prSet phldrT="[Text]" custT="1"/>
      <dgm:spPr/>
      <dgm:t>
        <a:bodyPr/>
        <a:lstStyle/>
        <a:p>
          <a:r>
            <a:rPr lang="en-US" sz="1400"/>
            <a:t>Organizational Culture</a:t>
          </a:r>
          <a:endParaRPr lang="en-US" sz="1400" dirty="0"/>
        </a:p>
      </dgm:t>
    </dgm:pt>
    <dgm:pt modelId="{28CB75F8-D2A7-4F97-98D2-56D3A19A76B7}" type="parTrans" cxnId="{C90DA8F2-7761-4CAA-8A55-158E11CF8260}">
      <dgm:prSet/>
      <dgm:spPr/>
      <dgm:t>
        <a:bodyPr/>
        <a:lstStyle/>
        <a:p>
          <a:endParaRPr lang="en-US"/>
        </a:p>
      </dgm:t>
    </dgm:pt>
    <dgm:pt modelId="{17D51FC3-ECAC-485C-9FA2-C60759AC94DB}" type="sibTrans" cxnId="{C90DA8F2-7761-4CAA-8A55-158E11CF8260}">
      <dgm:prSet/>
      <dgm:spPr/>
      <dgm:t>
        <a:bodyPr/>
        <a:lstStyle/>
        <a:p>
          <a:endParaRPr lang="en-US"/>
        </a:p>
      </dgm:t>
    </dgm:pt>
    <dgm:pt modelId="{9C40EDBD-7741-454C-B412-F87FF40E5DA4}">
      <dgm:prSet phldrT="[Text]" custT="1"/>
      <dgm:spPr/>
      <dgm:t>
        <a:bodyPr/>
        <a:lstStyle/>
        <a:p>
          <a:r>
            <a:rPr lang="en-US" sz="1400"/>
            <a:t>Behavior</a:t>
          </a:r>
          <a:endParaRPr lang="en-US" sz="1400" dirty="0"/>
        </a:p>
      </dgm:t>
    </dgm:pt>
    <dgm:pt modelId="{3049E125-F720-4644-BFA3-F15B8C9751B2}" type="parTrans" cxnId="{6CFCB291-ABCB-4FBA-83A8-8AD42440874D}">
      <dgm:prSet/>
      <dgm:spPr/>
      <dgm:t>
        <a:bodyPr/>
        <a:lstStyle/>
        <a:p>
          <a:endParaRPr lang="en-US"/>
        </a:p>
      </dgm:t>
    </dgm:pt>
    <dgm:pt modelId="{41B7C940-5B80-4DC0-9733-C7976287B46A}" type="sibTrans" cxnId="{6CFCB291-ABCB-4FBA-83A8-8AD42440874D}">
      <dgm:prSet/>
      <dgm:spPr/>
      <dgm:t>
        <a:bodyPr/>
        <a:lstStyle/>
        <a:p>
          <a:endParaRPr lang="en-US"/>
        </a:p>
      </dgm:t>
    </dgm:pt>
    <dgm:pt modelId="{1AC75DA2-536E-4BF1-9F8A-C18C837ECB26}">
      <dgm:prSet phldrT="[Text]" custT="1"/>
      <dgm:spPr/>
      <dgm:t>
        <a:bodyPr/>
        <a:lstStyle/>
        <a:p>
          <a:r>
            <a:rPr lang="en-US" sz="1400"/>
            <a:t>Personal Ethics</a:t>
          </a:r>
          <a:endParaRPr lang="en-US" sz="1400" dirty="0"/>
        </a:p>
      </dgm:t>
    </dgm:pt>
    <dgm:pt modelId="{98424E22-B3C1-436D-9C0E-A80A823719EC}" type="parTrans" cxnId="{A66ED65A-F997-45C7-990A-3D13B21DA35A}">
      <dgm:prSet/>
      <dgm:spPr/>
      <dgm:t>
        <a:bodyPr/>
        <a:lstStyle/>
        <a:p>
          <a:endParaRPr lang="en-US"/>
        </a:p>
      </dgm:t>
    </dgm:pt>
    <dgm:pt modelId="{AAC5E555-4F2B-42A8-A332-ABD467555BC7}" type="sibTrans" cxnId="{A66ED65A-F997-45C7-990A-3D13B21DA35A}">
      <dgm:prSet/>
      <dgm:spPr/>
      <dgm:t>
        <a:bodyPr/>
        <a:lstStyle/>
        <a:p>
          <a:endParaRPr lang="en-US"/>
        </a:p>
      </dgm:t>
    </dgm:pt>
    <dgm:pt modelId="{10F447C3-94AB-42CB-9D66-350B1387564F}">
      <dgm:prSet custT="1"/>
      <dgm:spPr/>
      <dgm:t>
        <a:bodyPr/>
        <a:lstStyle/>
        <a:p>
          <a:r>
            <a:rPr lang="en-US" sz="1400"/>
            <a:t>Personal Predisposition to risk</a:t>
          </a:r>
          <a:endParaRPr lang="en-US" sz="1400" dirty="0"/>
        </a:p>
      </dgm:t>
    </dgm:pt>
    <dgm:pt modelId="{6A29EFCC-90F6-4292-A5F0-7FC6440A6EEA}" type="parTrans" cxnId="{1AB47632-F168-4E61-A12E-B842B8BF7BB4}">
      <dgm:prSet/>
      <dgm:spPr/>
      <dgm:t>
        <a:bodyPr/>
        <a:lstStyle/>
        <a:p>
          <a:endParaRPr lang="en-US"/>
        </a:p>
      </dgm:t>
    </dgm:pt>
    <dgm:pt modelId="{2DA1E868-15EE-4D90-A29E-EE7F3ACEFA86}" type="sibTrans" cxnId="{1AB47632-F168-4E61-A12E-B842B8BF7BB4}">
      <dgm:prSet/>
      <dgm:spPr/>
      <dgm:t>
        <a:bodyPr/>
        <a:lstStyle/>
        <a:p>
          <a:endParaRPr lang="en-US"/>
        </a:p>
      </dgm:t>
    </dgm:pt>
    <dgm:pt modelId="{04F7330C-25EE-4D4D-A221-CA382828F90E}" type="pres">
      <dgm:prSet presAssocID="{9DBAA600-BE63-4222-A7C8-3CC457C78D84}" presName="Name0" presStyleCnt="0">
        <dgm:presLayoutVars>
          <dgm:chMax val="7"/>
          <dgm:resizeHandles val="exact"/>
        </dgm:presLayoutVars>
      </dgm:prSet>
      <dgm:spPr/>
    </dgm:pt>
    <dgm:pt modelId="{49D139B5-00CD-4818-8B0A-A4A0BD91CFA6}" type="pres">
      <dgm:prSet presAssocID="{9DBAA600-BE63-4222-A7C8-3CC457C78D84}" presName="comp1" presStyleCnt="0"/>
      <dgm:spPr/>
    </dgm:pt>
    <dgm:pt modelId="{39A6CDC3-7B9E-47F8-AE27-9A2AFF3A8907}" type="pres">
      <dgm:prSet presAssocID="{9DBAA600-BE63-4222-A7C8-3CC457C78D84}" presName="circle1" presStyleLbl="node1" presStyleIdx="0" presStyleCnt="5"/>
      <dgm:spPr/>
    </dgm:pt>
    <dgm:pt modelId="{76379667-026F-407A-A174-75C8D8C10AA2}" type="pres">
      <dgm:prSet presAssocID="{9DBAA600-BE63-4222-A7C8-3CC457C78D84}" presName="c1text" presStyleLbl="node1" presStyleIdx="0" presStyleCnt="5">
        <dgm:presLayoutVars>
          <dgm:bulletEnabled val="1"/>
        </dgm:presLayoutVars>
      </dgm:prSet>
      <dgm:spPr/>
    </dgm:pt>
    <dgm:pt modelId="{596940FF-66F8-42D1-8E0A-CF2524842439}" type="pres">
      <dgm:prSet presAssocID="{9DBAA600-BE63-4222-A7C8-3CC457C78D84}" presName="comp2" presStyleCnt="0"/>
      <dgm:spPr/>
    </dgm:pt>
    <dgm:pt modelId="{BBF4D07B-610D-4AC0-A574-B796901BBD83}" type="pres">
      <dgm:prSet presAssocID="{9DBAA600-BE63-4222-A7C8-3CC457C78D84}" presName="circle2" presStyleLbl="node1" presStyleIdx="1" presStyleCnt="5"/>
      <dgm:spPr/>
    </dgm:pt>
    <dgm:pt modelId="{A4C7B0B2-ECDA-42CC-A8BE-9007B06C8E8A}" type="pres">
      <dgm:prSet presAssocID="{9DBAA600-BE63-4222-A7C8-3CC457C78D84}" presName="c2text" presStyleLbl="node1" presStyleIdx="1" presStyleCnt="5">
        <dgm:presLayoutVars>
          <dgm:bulletEnabled val="1"/>
        </dgm:presLayoutVars>
      </dgm:prSet>
      <dgm:spPr/>
    </dgm:pt>
    <dgm:pt modelId="{6F51A0C3-39F9-4216-A769-D26A803E8A0B}" type="pres">
      <dgm:prSet presAssocID="{9DBAA600-BE63-4222-A7C8-3CC457C78D84}" presName="comp3" presStyleCnt="0"/>
      <dgm:spPr/>
    </dgm:pt>
    <dgm:pt modelId="{ADB383D0-0A09-4227-A92A-7ECBDB807AAA}" type="pres">
      <dgm:prSet presAssocID="{9DBAA600-BE63-4222-A7C8-3CC457C78D84}" presName="circle3" presStyleLbl="node1" presStyleIdx="2" presStyleCnt="5"/>
      <dgm:spPr/>
    </dgm:pt>
    <dgm:pt modelId="{5B836B5E-4D00-426E-9476-56F1DDC6571C}" type="pres">
      <dgm:prSet presAssocID="{9DBAA600-BE63-4222-A7C8-3CC457C78D84}" presName="c3text" presStyleLbl="node1" presStyleIdx="2" presStyleCnt="5">
        <dgm:presLayoutVars>
          <dgm:bulletEnabled val="1"/>
        </dgm:presLayoutVars>
      </dgm:prSet>
      <dgm:spPr/>
    </dgm:pt>
    <dgm:pt modelId="{C93CB353-C799-4345-BD3C-A5293D8D357A}" type="pres">
      <dgm:prSet presAssocID="{9DBAA600-BE63-4222-A7C8-3CC457C78D84}" presName="comp4" presStyleCnt="0"/>
      <dgm:spPr/>
    </dgm:pt>
    <dgm:pt modelId="{1BEA3E57-A735-4757-A363-972BFBCA3861}" type="pres">
      <dgm:prSet presAssocID="{9DBAA600-BE63-4222-A7C8-3CC457C78D84}" presName="circle4" presStyleLbl="node1" presStyleIdx="3" presStyleCnt="5"/>
      <dgm:spPr/>
    </dgm:pt>
    <dgm:pt modelId="{A36F3E65-273F-4E41-AB3C-1A5B11DD0AFC}" type="pres">
      <dgm:prSet presAssocID="{9DBAA600-BE63-4222-A7C8-3CC457C78D84}" presName="c4text" presStyleLbl="node1" presStyleIdx="3" presStyleCnt="5">
        <dgm:presLayoutVars>
          <dgm:bulletEnabled val="1"/>
        </dgm:presLayoutVars>
      </dgm:prSet>
      <dgm:spPr/>
    </dgm:pt>
    <dgm:pt modelId="{F4E8E2E3-3649-45EF-A02F-A09890BB5D0F}" type="pres">
      <dgm:prSet presAssocID="{9DBAA600-BE63-4222-A7C8-3CC457C78D84}" presName="comp5" presStyleCnt="0"/>
      <dgm:spPr/>
    </dgm:pt>
    <dgm:pt modelId="{CB4D9192-EE99-4B6B-9C16-943EB25A20A9}" type="pres">
      <dgm:prSet presAssocID="{9DBAA600-BE63-4222-A7C8-3CC457C78D84}" presName="circle5" presStyleLbl="node1" presStyleIdx="4" presStyleCnt="5"/>
      <dgm:spPr/>
    </dgm:pt>
    <dgm:pt modelId="{4FDAB5DE-8A42-4E14-B01B-FA6954D1074B}" type="pres">
      <dgm:prSet presAssocID="{9DBAA600-BE63-4222-A7C8-3CC457C78D84}" presName="c5text" presStyleLbl="node1" presStyleIdx="4" presStyleCnt="5">
        <dgm:presLayoutVars>
          <dgm:bulletEnabled val="1"/>
        </dgm:presLayoutVars>
      </dgm:prSet>
      <dgm:spPr/>
    </dgm:pt>
  </dgm:ptLst>
  <dgm:cxnLst>
    <dgm:cxn modelId="{88148922-7565-4D49-B3CD-807C8FA4A260}" type="presOf" srcId="{9C40EDBD-7741-454C-B412-F87FF40E5DA4}" destId="{ADB383D0-0A09-4227-A92A-7ECBDB807AAA}" srcOrd="0" destOrd="0" presId="urn:microsoft.com/office/officeart/2005/8/layout/venn2"/>
    <dgm:cxn modelId="{201CFB24-3814-4064-91AB-5D17DF714632}" type="presOf" srcId="{9DBAA600-BE63-4222-A7C8-3CC457C78D84}" destId="{04F7330C-25EE-4D4D-A221-CA382828F90E}" srcOrd="0" destOrd="0" presId="urn:microsoft.com/office/officeart/2005/8/layout/venn2"/>
    <dgm:cxn modelId="{14BDC52D-771F-443E-9559-DA74F09BB1C4}" type="presOf" srcId="{5046E480-551E-4035-967D-EBD16F6B14AC}" destId="{39A6CDC3-7B9E-47F8-AE27-9A2AFF3A8907}" srcOrd="0" destOrd="0" presId="urn:microsoft.com/office/officeart/2005/8/layout/venn2"/>
    <dgm:cxn modelId="{1AB47632-F168-4E61-A12E-B842B8BF7BB4}" srcId="{9DBAA600-BE63-4222-A7C8-3CC457C78D84}" destId="{10F447C3-94AB-42CB-9D66-350B1387564F}" srcOrd="4" destOrd="0" parTransId="{6A29EFCC-90F6-4292-A5F0-7FC6440A6EEA}" sibTransId="{2DA1E868-15EE-4D90-A29E-EE7F3ACEFA86}"/>
    <dgm:cxn modelId="{6A23AB40-008C-4BF6-AAC0-A30F8C11ABA8}" type="presOf" srcId="{10F447C3-94AB-42CB-9D66-350B1387564F}" destId="{CB4D9192-EE99-4B6B-9C16-943EB25A20A9}" srcOrd="0" destOrd="0" presId="urn:microsoft.com/office/officeart/2005/8/layout/venn2"/>
    <dgm:cxn modelId="{43D91B5B-F34A-45AF-841F-E1050B106A75}" type="presOf" srcId="{1AC75DA2-536E-4BF1-9F8A-C18C837ECB26}" destId="{A36F3E65-273F-4E41-AB3C-1A5B11DD0AFC}" srcOrd="1" destOrd="0" presId="urn:microsoft.com/office/officeart/2005/8/layout/venn2"/>
    <dgm:cxn modelId="{A66ED65A-F997-45C7-990A-3D13B21DA35A}" srcId="{9DBAA600-BE63-4222-A7C8-3CC457C78D84}" destId="{1AC75DA2-536E-4BF1-9F8A-C18C837ECB26}" srcOrd="3" destOrd="0" parTransId="{98424E22-B3C1-436D-9C0E-A80A823719EC}" sibTransId="{AAC5E555-4F2B-42A8-A332-ABD467555BC7}"/>
    <dgm:cxn modelId="{6CFCB291-ABCB-4FBA-83A8-8AD42440874D}" srcId="{9DBAA600-BE63-4222-A7C8-3CC457C78D84}" destId="{9C40EDBD-7741-454C-B412-F87FF40E5DA4}" srcOrd="2" destOrd="0" parTransId="{3049E125-F720-4644-BFA3-F15B8C9751B2}" sibTransId="{41B7C940-5B80-4DC0-9733-C7976287B46A}"/>
    <dgm:cxn modelId="{747E5AAC-D60A-4C3E-B99C-84403AA2A0CF}" type="presOf" srcId="{10F447C3-94AB-42CB-9D66-350B1387564F}" destId="{4FDAB5DE-8A42-4E14-B01B-FA6954D1074B}" srcOrd="1" destOrd="0" presId="urn:microsoft.com/office/officeart/2005/8/layout/venn2"/>
    <dgm:cxn modelId="{591F15AF-D3B1-43D8-9622-C757B1B8C63C}" type="presOf" srcId="{BE625AF0-EB26-4F45-A76B-DDEC3BCF41D6}" destId="{A4C7B0B2-ECDA-42CC-A8BE-9007B06C8E8A}" srcOrd="1" destOrd="0" presId="urn:microsoft.com/office/officeart/2005/8/layout/venn2"/>
    <dgm:cxn modelId="{86D3FDAF-D027-4A6F-8A64-49B04E7D8F43}" type="presOf" srcId="{BE625AF0-EB26-4F45-A76B-DDEC3BCF41D6}" destId="{BBF4D07B-610D-4AC0-A574-B796901BBD83}" srcOrd="0" destOrd="0" presId="urn:microsoft.com/office/officeart/2005/8/layout/venn2"/>
    <dgm:cxn modelId="{3E4E7EBE-35AB-4ACA-BE3F-06E4FB133DA9}" type="presOf" srcId="{5046E480-551E-4035-967D-EBD16F6B14AC}" destId="{76379667-026F-407A-A174-75C8D8C10AA2}" srcOrd="1" destOrd="0" presId="urn:microsoft.com/office/officeart/2005/8/layout/venn2"/>
    <dgm:cxn modelId="{748C93CA-8FC2-43E5-9E2C-83F0D56E918F}" type="presOf" srcId="{9C40EDBD-7741-454C-B412-F87FF40E5DA4}" destId="{5B836B5E-4D00-426E-9476-56F1DDC6571C}" srcOrd="1" destOrd="0" presId="urn:microsoft.com/office/officeart/2005/8/layout/venn2"/>
    <dgm:cxn modelId="{FDA022D2-9C6A-4016-ABF8-6AB8AC309A7B}" type="presOf" srcId="{1AC75DA2-536E-4BF1-9F8A-C18C837ECB26}" destId="{1BEA3E57-A735-4757-A363-972BFBCA3861}" srcOrd="0" destOrd="0" presId="urn:microsoft.com/office/officeart/2005/8/layout/venn2"/>
    <dgm:cxn modelId="{C90DA8F2-7761-4CAA-8A55-158E11CF8260}" srcId="{9DBAA600-BE63-4222-A7C8-3CC457C78D84}" destId="{BE625AF0-EB26-4F45-A76B-DDEC3BCF41D6}" srcOrd="1" destOrd="0" parTransId="{28CB75F8-D2A7-4F97-98D2-56D3A19A76B7}" sibTransId="{17D51FC3-ECAC-485C-9FA2-C60759AC94DB}"/>
    <dgm:cxn modelId="{213DA7F4-3567-4B0D-9CD7-CCAEF2CB0871}" srcId="{9DBAA600-BE63-4222-A7C8-3CC457C78D84}" destId="{5046E480-551E-4035-967D-EBD16F6B14AC}" srcOrd="0" destOrd="0" parTransId="{698E44FF-82FF-4840-9EF6-2E3A1E01575F}" sibTransId="{A3E43CED-2429-45A9-8A13-B8881A0F7C98}"/>
    <dgm:cxn modelId="{EC7F1FCD-9715-45C2-9444-5DC0DC3374A3}" type="presParOf" srcId="{04F7330C-25EE-4D4D-A221-CA382828F90E}" destId="{49D139B5-00CD-4818-8B0A-A4A0BD91CFA6}" srcOrd="0" destOrd="0" presId="urn:microsoft.com/office/officeart/2005/8/layout/venn2"/>
    <dgm:cxn modelId="{6814C72D-1448-4BA4-B7ED-1AA5EF454574}" type="presParOf" srcId="{49D139B5-00CD-4818-8B0A-A4A0BD91CFA6}" destId="{39A6CDC3-7B9E-47F8-AE27-9A2AFF3A8907}" srcOrd="0" destOrd="0" presId="urn:microsoft.com/office/officeart/2005/8/layout/venn2"/>
    <dgm:cxn modelId="{BE87A683-B2DD-4679-9116-F4A6E167FBD3}" type="presParOf" srcId="{49D139B5-00CD-4818-8B0A-A4A0BD91CFA6}" destId="{76379667-026F-407A-A174-75C8D8C10AA2}" srcOrd="1" destOrd="0" presId="urn:microsoft.com/office/officeart/2005/8/layout/venn2"/>
    <dgm:cxn modelId="{082E85A5-2C1D-45E3-9789-4A1D9FEAD547}" type="presParOf" srcId="{04F7330C-25EE-4D4D-A221-CA382828F90E}" destId="{596940FF-66F8-42D1-8E0A-CF2524842439}" srcOrd="1" destOrd="0" presId="urn:microsoft.com/office/officeart/2005/8/layout/venn2"/>
    <dgm:cxn modelId="{03EBA001-B238-441F-B933-9080EDF3ED4D}" type="presParOf" srcId="{596940FF-66F8-42D1-8E0A-CF2524842439}" destId="{BBF4D07B-610D-4AC0-A574-B796901BBD83}" srcOrd="0" destOrd="0" presId="urn:microsoft.com/office/officeart/2005/8/layout/venn2"/>
    <dgm:cxn modelId="{85B358EC-3DE7-4072-8866-30C6A6B0D9EF}" type="presParOf" srcId="{596940FF-66F8-42D1-8E0A-CF2524842439}" destId="{A4C7B0B2-ECDA-42CC-A8BE-9007B06C8E8A}" srcOrd="1" destOrd="0" presId="urn:microsoft.com/office/officeart/2005/8/layout/venn2"/>
    <dgm:cxn modelId="{6CFF772D-CF7E-497D-ABAC-AF9FCC22E979}" type="presParOf" srcId="{04F7330C-25EE-4D4D-A221-CA382828F90E}" destId="{6F51A0C3-39F9-4216-A769-D26A803E8A0B}" srcOrd="2" destOrd="0" presId="urn:microsoft.com/office/officeart/2005/8/layout/venn2"/>
    <dgm:cxn modelId="{283BB18C-B1CF-4812-B186-4D4A6FB8A9A8}" type="presParOf" srcId="{6F51A0C3-39F9-4216-A769-D26A803E8A0B}" destId="{ADB383D0-0A09-4227-A92A-7ECBDB807AAA}" srcOrd="0" destOrd="0" presId="urn:microsoft.com/office/officeart/2005/8/layout/venn2"/>
    <dgm:cxn modelId="{BF6481E0-70C9-4885-BC58-7BDADC741C25}" type="presParOf" srcId="{6F51A0C3-39F9-4216-A769-D26A803E8A0B}" destId="{5B836B5E-4D00-426E-9476-56F1DDC6571C}" srcOrd="1" destOrd="0" presId="urn:microsoft.com/office/officeart/2005/8/layout/venn2"/>
    <dgm:cxn modelId="{5E695B34-CF3C-442F-B97D-A46587142861}" type="presParOf" srcId="{04F7330C-25EE-4D4D-A221-CA382828F90E}" destId="{C93CB353-C799-4345-BD3C-A5293D8D357A}" srcOrd="3" destOrd="0" presId="urn:microsoft.com/office/officeart/2005/8/layout/venn2"/>
    <dgm:cxn modelId="{1E28C111-4FE4-48E3-9827-382B538373D1}" type="presParOf" srcId="{C93CB353-C799-4345-BD3C-A5293D8D357A}" destId="{1BEA3E57-A735-4757-A363-972BFBCA3861}" srcOrd="0" destOrd="0" presId="urn:microsoft.com/office/officeart/2005/8/layout/venn2"/>
    <dgm:cxn modelId="{5ADFE2C1-965B-4BC7-9C32-60E2C8F7ACAA}" type="presParOf" srcId="{C93CB353-C799-4345-BD3C-A5293D8D357A}" destId="{A36F3E65-273F-4E41-AB3C-1A5B11DD0AFC}" srcOrd="1" destOrd="0" presId="urn:microsoft.com/office/officeart/2005/8/layout/venn2"/>
    <dgm:cxn modelId="{46FFAF85-067F-4014-B9B2-70358F8809BA}" type="presParOf" srcId="{04F7330C-25EE-4D4D-A221-CA382828F90E}" destId="{F4E8E2E3-3649-45EF-A02F-A09890BB5D0F}" srcOrd="4" destOrd="0" presId="urn:microsoft.com/office/officeart/2005/8/layout/venn2"/>
    <dgm:cxn modelId="{89A0C5D9-1732-4BE1-94DF-CA6DDBBBE623}" type="presParOf" srcId="{F4E8E2E3-3649-45EF-A02F-A09890BB5D0F}" destId="{CB4D9192-EE99-4B6B-9C16-943EB25A20A9}" srcOrd="0" destOrd="0" presId="urn:microsoft.com/office/officeart/2005/8/layout/venn2"/>
    <dgm:cxn modelId="{2BFA79E3-746A-484A-842A-878CA98023C3}" type="presParOf" srcId="{F4E8E2E3-3649-45EF-A02F-A09890BB5D0F}" destId="{4FDAB5DE-8A42-4E14-B01B-FA6954D1074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FA22A-6675-42F3-A8CF-55DA161DAB23}"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2E399C9F-AEBD-4A52-B2A4-533F4BAA99C0}">
      <dgm:prSet phldrT="[Text]"/>
      <dgm:spPr/>
      <dgm:t>
        <a:bodyPr/>
        <a:lstStyle/>
        <a:p>
          <a:r>
            <a:rPr lang="en-US" dirty="0"/>
            <a:t>Risk mind- set and culture</a:t>
          </a:r>
        </a:p>
      </dgm:t>
    </dgm:pt>
    <dgm:pt modelId="{67F000B0-0984-4403-92DA-D4A809022E80}" type="parTrans" cxnId="{513DB0F9-0F5E-4972-A659-AF7114766CAA}">
      <dgm:prSet/>
      <dgm:spPr/>
      <dgm:t>
        <a:bodyPr/>
        <a:lstStyle/>
        <a:p>
          <a:endParaRPr lang="en-US"/>
        </a:p>
      </dgm:t>
    </dgm:pt>
    <dgm:pt modelId="{389C80AA-6800-4DDA-B9F0-DA9170C7A55D}" type="sibTrans" cxnId="{513DB0F9-0F5E-4972-A659-AF7114766CAA}">
      <dgm:prSet/>
      <dgm:spPr/>
      <dgm:t>
        <a:bodyPr/>
        <a:lstStyle/>
        <a:p>
          <a:endParaRPr lang="en-US"/>
        </a:p>
      </dgm:t>
    </dgm:pt>
    <dgm:pt modelId="{8717567F-BF04-4B0A-B7CC-ADC01E70A929}">
      <dgm:prSet phldrT="[Text]"/>
      <dgm:spPr/>
      <dgm:t>
        <a:bodyPr/>
        <a:lstStyle/>
        <a:p>
          <a:r>
            <a:rPr lang="en-US" dirty="0"/>
            <a:t>Identify and understand major risk</a:t>
          </a:r>
        </a:p>
      </dgm:t>
    </dgm:pt>
    <dgm:pt modelId="{96A594FF-6FD7-4538-9AD5-DDBB0E68AD4B}" type="parTrans" cxnId="{DEA675D9-5138-426C-9706-083BA75CDB95}">
      <dgm:prSet/>
      <dgm:spPr/>
      <dgm:t>
        <a:bodyPr/>
        <a:lstStyle/>
        <a:p>
          <a:endParaRPr lang="en-US"/>
        </a:p>
      </dgm:t>
    </dgm:pt>
    <dgm:pt modelId="{FD04484C-A555-4075-B561-6ED496A3EBF3}" type="sibTrans" cxnId="{DEA675D9-5138-426C-9706-083BA75CDB95}">
      <dgm:prSet/>
      <dgm:spPr/>
      <dgm:t>
        <a:bodyPr/>
        <a:lstStyle/>
        <a:p>
          <a:endParaRPr lang="en-US"/>
        </a:p>
      </dgm:t>
    </dgm:pt>
    <dgm:pt modelId="{DF5EEDEE-B05A-48A5-A8A4-CEB202EB4A68}">
      <dgm:prSet phldrT="[Text]"/>
      <dgm:spPr/>
      <dgm:t>
        <a:bodyPr/>
        <a:lstStyle/>
        <a:p>
          <a:r>
            <a:rPr lang="en-US" dirty="0"/>
            <a:t>Decide which risks are natural</a:t>
          </a:r>
        </a:p>
      </dgm:t>
    </dgm:pt>
    <dgm:pt modelId="{C55583CF-1280-4779-B1E3-98B12BF76AA7}" type="parTrans" cxnId="{23E62D2F-4539-4F35-A4A9-71A1DACF5D00}">
      <dgm:prSet/>
      <dgm:spPr/>
      <dgm:t>
        <a:bodyPr/>
        <a:lstStyle/>
        <a:p>
          <a:endParaRPr lang="en-US"/>
        </a:p>
      </dgm:t>
    </dgm:pt>
    <dgm:pt modelId="{6C1BB69B-64DD-4A02-88EC-2B3607C2FCB7}" type="sibTrans" cxnId="{23E62D2F-4539-4F35-A4A9-71A1DACF5D00}">
      <dgm:prSet/>
      <dgm:spPr/>
      <dgm:t>
        <a:bodyPr/>
        <a:lstStyle/>
        <a:p>
          <a:endParaRPr lang="en-US"/>
        </a:p>
      </dgm:t>
    </dgm:pt>
    <dgm:pt modelId="{C9403CD0-EA50-4722-85C2-A0ADFBE180AA}">
      <dgm:prSet phldrT="[Text]"/>
      <dgm:spPr/>
      <dgm:t>
        <a:bodyPr/>
        <a:lstStyle/>
        <a:p>
          <a:r>
            <a:rPr lang="en-US" dirty="0"/>
            <a:t>Embed risk in all decisions and processes</a:t>
          </a:r>
        </a:p>
      </dgm:t>
    </dgm:pt>
    <dgm:pt modelId="{62888ED4-61EF-4442-A858-973BEE53E62D}" type="parTrans" cxnId="{D7C720B5-43A0-4175-AF80-E5354F9D4186}">
      <dgm:prSet/>
      <dgm:spPr/>
      <dgm:t>
        <a:bodyPr/>
        <a:lstStyle/>
        <a:p>
          <a:endParaRPr lang="en-US"/>
        </a:p>
      </dgm:t>
    </dgm:pt>
    <dgm:pt modelId="{747757D9-C672-42EE-A148-D278AC31BB8C}" type="sibTrans" cxnId="{D7C720B5-43A0-4175-AF80-E5354F9D4186}">
      <dgm:prSet/>
      <dgm:spPr/>
      <dgm:t>
        <a:bodyPr/>
        <a:lstStyle/>
        <a:p>
          <a:endParaRPr lang="en-US"/>
        </a:p>
      </dgm:t>
    </dgm:pt>
    <dgm:pt modelId="{861FC667-34D9-433E-BC6E-302D7101EB47}">
      <dgm:prSet phldrT="[Text]"/>
      <dgm:spPr/>
      <dgm:t>
        <a:bodyPr/>
        <a:lstStyle/>
        <a:p>
          <a:r>
            <a:rPr lang="en-US" dirty="0"/>
            <a:t>Align governance and  organization around risk</a:t>
          </a:r>
        </a:p>
      </dgm:t>
    </dgm:pt>
    <dgm:pt modelId="{EBE3B094-5A40-4FD2-A728-619AE6D36C3A}" type="parTrans" cxnId="{827A0CCF-DD28-42EC-9D82-039858591D9B}">
      <dgm:prSet/>
      <dgm:spPr/>
      <dgm:t>
        <a:bodyPr/>
        <a:lstStyle/>
        <a:p>
          <a:endParaRPr lang="en-US"/>
        </a:p>
      </dgm:t>
    </dgm:pt>
    <dgm:pt modelId="{981939AF-83C9-4293-8AB9-C3175D5DD9E0}" type="sibTrans" cxnId="{827A0CCF-DD28-42EC-9D82-039858591D9B}">
      <dgm:prSet/>
      <dgm:spPr/>
      <dgm:t>
        <a:bodyPr/>
        <a:lstStyle/>
        <a:p>
          <a:endParaRPr lang="en-US"/>
        </a:p>
      </dgm:t>
    </dgm:pt>
    <dgm:pt modelId="{3CE893E1-6EE2-4FC7-94FB-EEBA9223B411}">
      <dgm:prSet/>
      <dgm:spPr/>
      <dgm:t>
        <a:bodyPr/>
        <a:lstStyle/>
        <a:p>
          <a:r>
            <a:rPr lang="en-US" dirty="0"/>
            <a:t>Determine your capacity and appetite for risk</a:t>
          </a:r>
        </a:p>
      </dgm:t>
    </dgm:pt>
    <dgm:pt modelId="{2DFBA7EE-D6EA-4333-BA7F-100DEF5176F2}" type="parTrans" cxnId="{808CBFD0-09B5-41FC-97B3-ED68601AB2C6}">
      <dgm:prSet/>
      <dgm:spPr/>
      <dgm:t>
        <a:bodyPr/>
        <a:lstStyle/>
        <a:p>
          <a:endParaRPr lang="en-US"/>
        </a:p>
      </dgm:t>
    </dgm:pt>
    <dgm:pt modelId="{435D85BA-28F4-44CB-B7F4-95966E8C08F6}" type="sibTrans" cxnId="{808CBFD0-09B5-41FC-97B3-ED68601AB2C6}">
      <dgm:prSet/>
      <dgm:spPr/>
      <dgm:t>
        <a:bodyPr/>
        <a:lstStyle/>
        <a:p>
          <a:endParaRPr lang="en-US"/>
        </a:p>
      </dgm:t>
    </dgm:pt>
    <dgm:pt modelId="{8C94EF04-B53C-4AAC-87BB-6197180CDA55}" type="pres">
      <dgm:prSet presAssocID="{BC7FA22A-6675-42F3-A8CF-55DA161DAB23}" presName="Name0" presStyleCnt="0">
        <dgm:presLayoutVars>
          <dgm:chMax val="1"/>
          <dgm:dir/>
          <dgm:animLvl val="ctr"/>
          <dgm:resizeHandles val="exact"/>
        </dgm:presLayoutVars>
      </dgm:prSet>
      <dgm:spPr/>
    </dgm:pt>
    <dgm:pt modelId="{92ACB17C-543B-4827-897A-E2CB86C1A173}" type="pres">
      <dgm:prSet presAssocID="{2E399C9F-AEBD-4A52-B2A4-533F4BAA99C0}" presName="centerShape" presStyleLbl="node0" presStyleIdx="0" presStyleCnt="1"/>
      <dgm:spPr/>
    </dgm:pt>
    <dgm:pt modelId="{C45F41E8-DC01-46E2-A3A3-20A7BD04F509}" type="pres">
      <dgm:prSet presAssocID="{8717567F-BF04-4B0A-B7CC-ADC01E70A929}" presName="node" presStyleLbl="node1" presStyleIdx="0" presStyleCnt="5">
        <dgm:presLayoutVars>
          <dgm:bulletEnabled val="1"/>
        </dgm:presLayoutVars>
      </dgm:prSet>
      <dgm:spPr/>
    </dgm:pt>
    <dgm:pt modelId="{5C5A1DDB-A38E-477D-B0BB-D842F4814E66}" type="pres">
      <dgm:prSet presAssocID="{8717567F-BF04-4B0A-B7CC-ADC01E70A929}" presName="dummy" presStyleCnt="0"/>
      <dgm:spPr/>
    </dgm:pt>
    <dgm:pt modelId="{847A2561-9FFC-4495-ADB3-7E74F12E374E}" type="pres">
      <dgm:prSet presAssocID="{FD04484C-A555-4075-B561-6ED496A3EBF3}" presName="sibTrans" presStyleLbl="sibTrans2D1" presStyleIdx="0" presStyleCnt="5"/>
      <dgm:spPr/>
    </dgm:pt>
    <dgm:pt modelId="{220B0A38-7A39-4332-A7B1-9A1CBA5915B8}" type="pres">
      <dgm:prSet presAssocID="{DF5EEDEE-B05A-48A5-A8A4-CEB202EB4A68}" presName="node" presStyleLbl="node1" presStyleIdx="1" presStyleCnt="5">
        <dgm:presLayoutVars>
          <dgm:bulletEnabled val="1"/>
        </dgm:presLayoutVars>
      </dgm:prSet>
      <dgm:spPr/>
    </dgm:pt>
    <dgm:pt modelId="{076FB4EB-D8C5-4101-B7C3-97066C77D837}" type="pres">
      <dgm:prSet presAssocID="{DF5EEDEE-B05A-48A5-A8A4-CEB202EB4A68}" presName="dummy" presStyleCnt="0"/>
      <dgm:spPr/>
    </dgm:pt>
    <dgm:pt modelId="{08F849BE-B3EA-47DC-A0BF-82C606ED3070}" type="pres">
      <dgm:prSet presAssocID="{6C1BB69B-64DD-4A02-88EC-2B3607C2FCB7}" presName="sibTrans" presStyleLbl="sibTrans2D1" presStyleIdx="1" presStyleCnt="5"/>
      <dgm:spPr/>
    </dgm:pt>
    <dgm:pt modelId="{73721A6F-A612-4AC3-B395-A9284CB99C28}" type="pres">
      <dgm:prSet presAssocID="{3CE893E1-6EE2-4FC7-94FB-EEBA9223B411}" presName="node" presStyleLbl="node1" presStyleIdx="2" presStyleCnt="5">
        <dgm:presLayoutVars>
          <dgm:bulletEnabled val="1"/>
        </dgm:presLayoutVars>
      </dgm:prSet>
      <dgm:spPr/>
    </dgm:pt>
    <dgm:pt modelId="{A7E00CEE-BC76-4559-8EC8-59FE47301501}" type="pres">
      <dgm:prSet presAssocID="{3CE893E1-6EE2-4FC7-94FB-EEBA9223B411}" presName="dummy" presStyleCnt="0"/>
      <dgm:spPr/>
    </dgm:pt>
    <dgm:pt modelId="{83516482-F927-4FBC-9595-63A515D432FB}" type="pres">
      <dgm:prSet presAssocID="{435D85BA-28F4-44CB-B7F4-95966E8C08F6}" presName="sibTrans" presStyleLbl="sibTrans2D1" presStyleIdx="2" presStyleCnt="5"/>
      <dgm:spPr/>
    </dgm:pt>
    <dgm:pt modelId="{8B5D15AD-8FFE-4641-A75C-8687CA56E2E8}" type="pres">
      <dgm:prSet presAssocID="{C9403CD0-EA50-4722-85C2-A0ADFBE180AA}" presName="node" presStyleLbl="node1" presStyleIdx="3" presStyleCnt="5">
        <dgm:presLayoutVars>
          <dgm:bulletEnabled val="1"/>
        </dgm:presLayoutVars>
      </dgm:prSet>
      <dgm:spPr/>
    </dgm:pt>
    <dgm:pt modelId="{939B3383-398C-4FEA-82BE-3200131F0C3F}" type="pres">
      <dgm:prSet presAssocID="{C9403CD0-EA50-4722-85C2-A0ADFBE180AA}" presName="dummy" presStyleCnt="0"/>
      <dgm:spPr/>
    </dgm:pt>
    <dgm:pt modelId="{060F2E38-A125-4555-AEA5-5A36C25E48E8}" type="pres">
      <dgm:prSet presAssocID="{747757D9-C672-42EE-A148-D278AC31BB8C}" presName="sibTrans" presStyleLbl="sibTrans2D1" presStyleIdx="3" presStyleCnt="5"/>
      <dgm:spPr/>
    </dgm:pt>
    <dgm:pt modelId="{09DA8D25-4B00-451F-890C-29A0D8BAA5B6}" type="pres">
      <dgm:prSet presAssocID="{861FC667-34D9-433E-BC6E-302D7101EB47}" presName="node" presStyleLbl="node1" presStyleIdx="4" presStyleCnt="5">
        <dgm:presLayoutVars>
          <dgm:bulletEnabled val="1"/>
        </dgm:presLayoutVars>
      </dgm:prSet>
      <dgm:spPr/>
    </dgm:pt>
    <dgm:pt modelId="{A71C9417-977C-4ABC-A4A4-2139A600579B}" type="pres">
      <dgm:prSet presAssocID="{861FC667-34D9-433E-BC6E-302D7101EB47}" presName="dummy" presStyleCnt="0"/>
      <dgm:spPr/>
    </dgm:pt>
    <dgm:pt modelId="{9A661338-84C4-4085-A340-EB1A87D77FC1}" type="pres">
      <dgm:prSet presAssocID="{981939AF-83C9-4293-8AB9-C3175D5DD9E0}" presName="sibTrans" presStyleLbl="sibTrans2D1" presStyleIdx="4" presStyleCnt="5"/>
      <dgm:spPr/>
    </dgm:pt>
  </dgm:ptLst>
  <dgm:cxnLst>
    <dgm:cxn modelId="{5F1A0D09-D147-4ED5-9BAE-D0D336AB591D}" type="presOf" srcId="{981939AF-83C9-4293-8AB9-C3175D5DD9E0}" destId="{9A661338-84C4-4085-A340-EB1A87D77FC1}" srcOrd="0" destOrd="0" presId="urn:microsoft.com/office/officeart/2005/8/layout/radial6"/>
    <dgm:cxn modelId="{8B412716-5FDF-4D86-9B46-866192E9CA4F}" type="presOf" srcId="{2E399C9F-AEBD-4A52-B2A4-533F4BAA99C0}" destId="{92ACB17C-543B-4827-897A-E2CB86C1A173}" srcOrd="0" destOrd="0" presId="urn:microsoft.com/office/officeart/2005/8/layout/radial6"/>
    <dgm:cxn modelId="{23E62D2F-4539-4F35-A4A9-71A1DACF5D00}" srcId="{2E399C9F-AEBD-4A52-B2A4-533F4BAA99C0}" destId="{DF5EEDEE-B05A-48A5-A8A4-CEB202EB4A68}" srcOrd="1" destOrd="0" parTransId="{C55583CF-1280-4779-B1E3-98B12BF76AA7}" sibTransId="{6C1BB69B-64DD-4A02-88EC-2B3607C2FCB7}"/>
    <dgm:cxn modelId="{E947A73D-BF86-4531-9209-D2D7669C26C3}" type="presOf" srcId="{3CE893E1-6EE2-4FC7-94FB-EEBA9223B411}" destId="{73721A6F-A612-4AC3-B395-A9284CB99C28}" srcOrd="0" destOrd="0" presId="urn:microsoft.com/office/officeart/2005/8/layout/radial6"/>
    <dgm:cxn modelId="{409A1A44-0B47-402B-89E6-2D3DF31D5164}" type="presOf" srcId="{435D85BA-28F4-44CB-B7F4-95966E8C08F6}" destId="{83516482-F927-4FBC-9595-63A515D432FB}" srcOrd="0" destOrd="0" presId="urn:microsoft.com/office/officeart/2005/8/layout/radial6"/>
    <dgm:cxn modelId="{BC85CE47-68C9-4857-94DF-1DCCFCF26002}" type="presOf" srcId="{DF5EEDEE-B05A-48A5-A8A4-CEB202EB4A68}" destId="{220B0A38-7A39-4332-A7B1-9A1CBA5915B8}" srcOrd="0" destOrd="0" presId="urn:microsoft.com/office/officeart/2005/8/layout/radial6"/>
    <dgm:cxn modelId="{AB700A48-0770-4D95-80EB-5002D5C5CD91}" type="presOf" srcId="{FD04484C-A555-4075-B561-6ED496A3EBF3}" destId="{847A2561-9FFC-4495-ADB3-7E74F12E374E}" srcOrd="0" destOrd="0" presId="urn:microsoft.com/office/officeart/2005/8/layout/radial6"/>
    <dgm:cxn modelId="{227FB183-0F4B-44A0-9398-41FE35812FF6}" type="presOf" srcId="{747757D9-C672-42EE-A148-D278AC31BB8C}" destId="{060F2E38-A125-4555-AEA5-5A36C25E48E8}" srcOrd="0" destOrd="0" presId="urn:microsoft.com/office/officeart/2005/8/layout/radial6"/>
    <dgm:cxn modelId="{DA9547A9-3B4A-470A-9E00-3D52E280A5CB}" type="presOf" srcId="{6C1BB69B-64DD-4A02-88EC-2B3607C2FCB7}" destId="{08F849BE-B3EA-47DC-A0BF-82C606ED3070}" srcOrd="0" destOrd="0" presId="urn:microsoft.com/office/officeart/2005/8/layout/radial6"/>
    <dgm:cxn modelId="{D7C720B5-43A0-4175-AF80-E5354F9D4186}" srcId="{2E399C9F-AEBD-4A52-B2A4-533F4BAA99C0}" destId="{C9403CD0-EA50-4722-85C2-A0ADFBE180AA}" srcOrd="3" destOrd="0" parTransId="{62888ED4-61EF-4442-A858-973BEE53E62D}" sibTransId="{747757D9-C672-42EE-A148-D278AC31BB8C}"/>
    <dgm:cxn modelId="{7FC596B9-BD3E-40E5-A62C-1A17F53AD3C5}" type="presOf" srcId="{861FC667-34D9-433E-BC6E-302D7101EB47}" destId="{09DA8D25-4B00-451F-890C-29A0D8BAA5B6}" srcOrd="0" destOrd="0" presId="urn:microsoft.com/office/officeart/2005/8/layout/radial6"/>
    <dgm:cxn modelId="{827A0CCF-DD28-42EC-9D82-039858591D9B}" srcId="{2E399C9F-AEBD-4A52-B2A4-533F4BAA99C0}" destId="{861FC667-34D9-433E-BC6E-302D7101EB47}" srcOrd="4" destOrd="0" parTransId="{EBE3B094-5A40-4FD2-A728-619AE6D36C3A}" sibTransId="{981939AF-83C9-4293-8AB9-C3175D5DD9E0}"/>
    <dgm:cxn modelId="{808CBFD0-09B5-41FC-97B3-ED68601AB2C6}" srcId="{2E399C9F-AEBD-4A52-B2A4-533F4BAA99C0}" destId="{3CE893E1-6EE2-4FC7-94FB-EEBA9223B411}" srcOrd="2" destOrd="0" parTransId="{2DFBA7EE-D6EA-4333-BA7F-100DEF5176F2}" sibTransId="{435D85BA-28F4-44CB-B7F4-95966E8C08F6}"/>
    <dgm:cxn modelId="{331CF8D2-A822-45A9-B3C5-06C6591CC774}" type="presOf" srcId="{BC7FA22A-6675-42F3-A8CF-55DA161DAB23}" destId="{8C94EF04-B53C-4AAC-87BB-6197180CDA55}" srcOrd="0" destOrd="0" presId="urn:microsoft.com/office/officeart/2005/8/layout/radial6"/>
    <dgm:cxn modelId="{A1AF10D7-7CC1-4704-8DD3-20734CA9593B}" type="presOf" srcId="{8717567F-BF04-4B0A-B7CC-ADC01E70A929}" destId="{C45F41E8-DC01-46E2-A3A3-20A7BD04F509}" srcOrd="0" destOrd="0" presId="urn:microsoft.com/office/officeart/2005/8/layout/radial6"/>
    <dgm:cxn modelId="{DEA675D9-5138-426C-9706-083BA75CDB95}" srcId="{2E399C9F-AEBD-4A52-B2A4-533F4BAA99C0}" destId="{8717567F-BF04-4B0A-B7CC-ADC01E70A929}" srcOrd="0" destOrd="0" parTransId="{96A594FF-6FD7-4538-9AD5-DDBB0E68AD4B}" sibTransId="{FD04484C-A555-4075-B561-6ED496A3EBF3}"/>
    <dgm:cxn modelId="{F0028CF7-183B-4C51-BB2A-3585F9DD3D4B}" type="presOf" srcId="{C9403CD0-EA50-4722-85C2-A0ADFBE180AA}" destId="{8B5D15AD-8FFE-4641-A75C-8687CA56E2E8}" srcOrd="0" destOrd="0" presId="urn:microsoft.com/office/officeart/2005/8/layout/radial6"/>
    <dgm:cxn modelId="{513DB0F9-0F5E-4972-A659-AF7114766CAA}" srcId="{BC7FA22A-6675-42F3-A8CF-55DA161DAB23}" destId="{2E399C9F-AEBD-4A52-B2A4-533F4BAA99C0}" srcOrd="0" destOrd="0" parTransId="{67F000B0-0984-4403-92DA-D4A809022E80}" sibTransId="{389C80AA-6800-4DDA-B9F0-DA9170C7A55D}"/>
    <dgm:cxn modelId="{4DAACE66-A3A0-4E90-98D6-25F46C4F1D72}" type="presParOf" srcId="{8C94EF04-B53C-4AAC-87BB-6197180CDA55}" destId="{92ACB17C-543B-4827-897A-E2CB86C1A173}" srcOrd="0" destOrd="0" presId="urn:microsoft.com/office/officeart/2005/8/layout/radial6"/>
    <dgm:cxn modelId="{8B2AE7E8-62FB-4CC2-901D-3E9CB6C128A1}" type="presParOf" srcId="{8C94EF04-B53C-4AAC-87BB-6197180CDA55}" destId="{C45F41E8-DC01-46E2-A3A3-20A7BD04F509}" srcOrd="1" destOrd="0" presId="urn:microsoft.com/office/officeart/2005/8/layout/radial6"/>
    <dgm:cxn modelId="{F73C84B8-C3B7-411E-9A53-95DE03C43D10}" type="presParOf" srcId="{8C94EF04-B53C-4AAC-87BB-6197180CDA55}" destId="{5C5A1DDB-A38E-477D-B0BB-D842F4814E66}" srcOrd="2" destOrd="0" presId="urn:microsoft.com/office/officeart/2005/8/layout/radial6"/>
    <dgm:cxn modelId="{4AFF6F01-CECB-42C3-B834-67F7531933A2}" type="presParOf" srcId="{8C94EF04-B53C-4AAC-87BB-6197180CDA55}" destId="{847A2561-9FFC-4495-ADB3-7E74F12E374E}" srcOrd="3" destOrd="0" presId="urn:microsoft.com/office/officeart/2005/8/layout/radial6"/>
    <dgm:cxn modelId="{6E4751F2-D409-48F7-954F-8E05E88EA557}" type="presParOf" srcId="{8C94EF04-B53C-4AAC-87BB-6197180CDA55}" destId="{220B0A38-7A39-4332-A7B1-9A1CBA5915B8}" srcOrd="4" destOrd="0" presId="urn:microsoft.com/office/officeart/2005/8/layout/radial6"/>
    <dgm:cxn modelId="{CB48C619-8518-4191-B515-7E86EF229FD8}" type="presParOf" srcId="{8C94EF04-B53C-4AAC-87BB-6197180CDA55}" destId="{076FB4EB-D8C5-4101-B7C3-97066C77D837}" srcOrd="5" destOrd="0" presId="urn:microsoft.com/office/officeart/2005/8/layout/radial6"/>
    <dgm:cxn modelId="{2F10E795-BEA4-4986-868A-BFC5F90ED504}" type="presParOf" srcId="{8C94EF04-B53C-4AAC-87BB-6197180CDA55}" destId="{08F849BE-B3EA-47DC-A0BF-82C606ED3070}" srcOrd="6" destOrd="0" presId="urn:microsoft.com/office/officeart/2005/8/layout/radial6"/>
    <dgm:cxn modelId="{A339C0B1-BE23-4150-B7F2-342D1DF41A32}" type="presParOf" srcId="{8C94EF04-B53C-4AAC-87BB-6197180CDA55}" destId="{73721A6F-A612-4AC3-B395-A9284CB99C28}" srcOrd="7" destOrd="0" presId="urn:microsoft.com/office/officeart/2005/8/layout/radial6"/>
    <dgm:cxn modelId="{B947DD2A-0A8D-425F-9C46-526E1C0680D4}" type="presParOf" srcId="{8C94EF04-B53C-4AAC-87BB-6197180CDA55}" destId="{A7E00CEE-BC76-4559-8EC8-59FE47301501}" srcOrd="8" destOrd="0" presId="urn:microsoft.com/office/officeart/2005/8/layout/radial6"/>
    <dgm:cxn modelId="{CB38598A-9298-47B2-B3C4-C3172EF3288C}" type="presParOf" srcId="{8C94EF04-B53C-4AAC-87BB-6197180CDA55}" destId="{83516482-F927-4FBC-9595-63A515D432FB}" srcOrd="9" destOrd="0" presId="urn:microsoft.com/office/officeart/2005/8/layout/radial6"/>
    <dgm:cxn modelId="{99F3ADF5-2A23-415E-978D-FC4155E15089}" type="presParOf" srcId="{8C94EF04-B53C-4AAC-87BB-6197180CDA55}" destId="{8B5D15AD-8FFE-4641-A75C-8687CA56E2E8}" srcOrd="10" destOrd="0" presId="urn:microsoft.com/office/officeart/2005/8/layout/radial6"/>
    <dgm:cxn modelId="{B1D38E4B-FA7D-48D4-B009-50C6DFCB73C8}" type="presParOf" srcId="{8C94EF04-B53C-4AAC-87BB-6197180CDA55}" destId="{939B3383-398C-4FEA-82BE-3200131F0C3F}" srcOrd="11" destOrd="0" presId="urn:microsoft.com/office/officeart/2005/8/layout/radial6"/>
    <dgm:cxn modelId="{7B41CC11-C510-4CA0-8BA4-2D158F0239F9}" type="presParOf" srcId="{8C94EF04-B53C-4AAC-87BB-6197180CDA55}" destId="{060F2E38-A125-4555-AEA5-5A36C25E48E8}" srcOrd="12" destOrd="0" presId="urn:microsoft.com/office/officeart/2005/8/layout/radial6"/>
    <dgm:cxn modelId="{B62EEB83-E791-423E-8D4E-A3650A584EB0}" type="presParOf" srcId="{8C94EF04-B53C-4AAC-87BB-6197180CDA55}" destId="{09DA8D25-4B00-451F-890C-29A0D8BAA5B6}" srcOrd="13" destOrd="0" presId="urn:microsoft.com/office/officeart/2005/8/layout/radial6"/>
    <dgm:cxn modelId="{7E0EA59D-6E26-4F75-B749-FE6FC7EEE056}" type="presParOf" srcId="{8C94EF04-B53C-4AAC-87BB-6197180CDA55}" destId="{A71C9417-977C-4ABC-A4A4-2139A600579B}" srcOrd="14" destOrd="0" presId="urn:microsoft.com/office/officeart/2005/8/layout/radial6"/>
    <dgm:cxn modelId="{CB7FCBA1-C4CC-448C-BDAC-ABD7131E2141}" type="presParOf" srcId="{8C94EF04-B53C-4AAC-87BB-6197180CDA55}" destId="{9A661338-84C4-4085-A340-EB1A87D77FC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6CDC3-7B9E-47F8-AE27-9A2AFF3A8907}">
      <dsp:nvSpPr>
        <dsp:cNvPr id="0" name=""/>
        <dsp:cNvSpPr/>
      </dsp:nvSpPr>
      <dsp:spPr>
        <a:xfrm>
          <a:off x="2363085" y="0"/>
          <a:ext cx="5765715" cy="576571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Risk Culture</a:t>
          </a:r>
          <a:endParaRPr lang="en-US" sz="1400" kern="1200" dirty="0"/>
        </a:p>
      </dsp:txBody>
      <dsp:txXfrm>
        <a:off x="4164870" y="288285"/>
        <a:ext cx="2162143" cy="576571"/>
      </dsp:txXfrm>
    </dsp:sp>
    <dsp:sp modelId="{BBF4D07B-610D-4AC0-A574-B796901BBD83}">
      <dsp:nvSpPr>
        <dsp:cNvPr id="0" name=""/>
        <dsp:cNvSpPr/>
      </dsp:nvSpPr>
      <dsp:spPr>
        <a:xfrm>
          <a:off x="2795513" y="864857"/>
          <a:ext cx="4900857" cy="490085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Organizational Culture</a:t>
          </a:r>
          <a:endParaRPr lang="en-US" sz="1400" kern="1200" dirty="0"/>
        </a:p>
      </dsp:txBody>
      <dsp:txXfrm>
        <a:off x="4189195" y="1146656"/>
        <a:ext cx="2113494" cy="563598"/>
      </dsp:txXfrm>
    </dsp:sp>
    <dsp:sp modelId="{ADB383D0-0A09-4227-A92A-7ECBDB807AAA}">
      <dsp:nvSpPr>
        <dsp:cNvPr id="0" name=""/>
        <dsp:cNvSpPr/>
      </dsp:nvSpPr>
      <dsp:spPr>
        <a:xfrm>
          <a:off x="3227942" y="1729714"/>
          <a:ext cx="4036000" cy="403600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Behavior</a:t>
          </a:r>
          <a:endParaRPr lang="en-US" sz="1400" kern="1200" dirty="0"/>
        </a:p>
      </dsp:txBody>
      <dsp:txXfrm>
        <a:off x="4201627" y="2008198"/>
        <a:ext cx="2088630" cy="556968"/>
      </dsp:txXfrm>
    </dsp:sp>
    <dsp:sp modelId="{1BEA3E57-A735-4757-A363-972BFBCA3861}">
      <dsp:nvSpPr>
        <dsp:cNvPr id="0" name=""/>
        <dsp:cNvSpPr/>
      </dsp:nvSpPr>
      <dsp:spPr>
        <a:xfrm>
          <a:off x="3660370" y="2594571"/>
          <a:ext cx="3171143" cy="3171143"/>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Personal Ethics</a:t>
          </a:r>
          <a:endParaRPr lang="en-US" sz="1400" kern="1200" dirty="0"/>
        </a:p>
      </dsp:txBody>
      <dsp:txXfrm>
        <a:off x="4389733" y="2879974"/>
        <a:ext cx="1712417" cy="570805"/>
      </dsp:txXfrm>
    </dsp:sp>
    <dsp:sp modelId="{CB4D9192-EE99-4B6B-9C16-943EB25A20A9}">
      <dsp:nvSpPr>
        <dsp:cNvPr id="0" name=""/>
        <dsp:cNvSpPr/>
      </dsp:nvSpPr>
      <dsp:spPr>
        <a:xfrm>
          <a:off x="4092799" y="3459429"/>
          <a:ext cx="2306286" cy="2306286"/>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Personal Predisposition to risk</a:t>
          </a:r>
          <a:endParaRPr lang="en-US" sz="1400" kern="1200" dirty="0"/>
        </a:p>
      </dsp:txBody>
      <dsp:txXfrm>
        <a:off x="4430547" y="4036000"/>
        <a:ext cx="1630790" cy="1153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61338-84C4-4085-A340-EB1A87D77FC1}">
      <dsp:nvSpPr>
        <dsp:cNvPr id="0" name=""/>
        <dsp:cNvSpPr/>
      </dsp:nvSpPr>
      <dsp:spPr>
        <a:xfrm>
          <a:off x="2484681" y="622042"/>
          <a:ext cx="4157955" cy="4157955"/>
        </a:xfrm>
        <a:prstGeom prst="blockArc">
          <a:avLst>
            <a:gd name="adj1" fmla="val 11880000"/>
            <a:gd name="adj2" fmla="val 16200000"/>
            <a:gd name="adj3" fmla="val 4635"/>
          </a:avLst>
        </a:prstGeom>
        <a:solidFill>
          <a:schemeClr val="accent3">
            <a:hueOff val="-1433403"/>
            <a:satOff val="1180"/>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F2E38-A125-4555-AEA5-5A36C25E48E8}">
      <dsp:nvSpPr>
        <dsp:cNvPr id="0" name=""/>
        <dsp:cNvSpPr/>
      </dsp:nvSpPr>
      <dsp:spPr>
        <a:xfrm>
          <a:off x="2484681" y="622042"/>
          <a:ext cx="4157955" cy="4157955"/>
        </a:xfrm>
        <a:prstGeom prst="blockArc">
          <a:avLst>
            <a:gd name="adj1" fmla="val 7560000"/>
            <a:gd name="adj2" fmla="val 11880000"/>
            <a:gd name="adj3" fmla="val 4635"/>
          </a:avLst>
        </a:prstGeom>
        <a:solidFill>
          <a:schemeClr val="accent3">
            <a:hueOff val="-1075052"/>
            <a:satOff val="885"/>
            <a:lumOff val="-7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516482-F927-4FBC-9595-63A515D432FB}">
      <dsp:nvSpPr>
        <dsp:cNvPr id="0" name=""/>
        <dsp:cNvSpPr/>
      </dsp:nvSpPr>
      <dsp:spPr>
        <a:xfrm>
          <a:off x="2484681" y="622042"/>
          <a:ext cx="4157955" cy="4157955"/>
        </a:xfrm>
        <a:prstGeom prst="blockArc">
          <a:avLst>
            <a:gd name="adj1" fmla="val 3240000"/>
            <a:gd name="adj2" fmla="val 7560000"/>
            <a:gd name="adj3" fmla="val 4635"/>
          </a:avLst>
        </a:prstGeom>
        <a:solidFill>
          <a:schemeClr val="accent3">
            <a:hueOff val="-716701"/>
            <a:satOff val="590"/>
            <a:lumOff val="-4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F849BE-B3EA-47DC-A0BF-82C606ED3070}">
      <dsp:nvSpPr>
        <dsp:cNvPr id="0" name=""/>
        <dsp:cNvSpPr/>
      </dsp:nvSpPr>
      <dsp:spPr>
        <a:xfrm>
          <a:off x="2484681" y="622042"/>
          <a:ext cx="4157955" cy="4157955"/>
        </a:xfrm>
        <a:prstGeom prst="blockArc">
          <a:avLst>
            <a:gd name="adj1" fmla="val 20520000"/>
            <a:gd name="adj2" fmla="val 3240000"/>
            <a:gd name="adj3" fmla="val 4635"/>
          </a:avLst>
        </a:prstGeom>
        <a:solidFill>
          <a:schemeClr val="accent3">
            <a:hueOff val="-358351"/>
            <a:satOff val="295"/>
            <a:lumOff val="-2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7A2561-9FFC-4495-ADB3-7E74F12E374E}">
      <dsp:nvSpPr>
        <dsp:cNvPr id="0" name=""/>
        <dsp:cNvSpPr/>
      </dsp:nvSpPr>
      <dsp:spPr>
        <a:xfrm>
          <a:off x="2484681" y="622042"/>
          <a:ext cx="4157955" cy="4157955"/>
        </a:xfrm>
        <a:prstGeom prst="blockArc">
          <a:avLst>
            <a:gd name="adj1" fmla="val 16200000"/>
            <a:gd name="adj2" fmla="val 2052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ACB17C-543B-4827-897A-E2CB86C1A173}">
      <dsp:nvSpPr>
        <dsp:cNvPr id="0" name=""/>
        <dsp:cNvSpPr/>
      </dsp:nvSpPr>
      <dsp:spPr>
        <a:xfrm>
          <a:off x="3607697" y="1745058"/>
          <a:ext cx="1911923" cy="1911923"/>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Risk mind- set and culture</a:t>
          </a:r>
        </a:p>
      </dsp:txBody>
      <dsp:txXfrm>
        <a:off x="3887692" y="2025053"/>
        <a:ext cx="1351933" cy="1351933"/>
      </dsp:txXfrm>
    </dsp:sp>
    <dsp:sp modelId="{C45F41E8-DC01-46E2-A3A3-20A7BD04F509}">
      <dsp:nvSpPr>
        <dsp:cNvPr id="0" name=""/>
        <dsp:cNvSpPr/>
      </dsp:nvSpPr>
      <dsp:spPr>
        <a:xfrm>
          <a:off x="3894486" y="1050"/>
          <a:ext cx="1338346" cy="1338346"/>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Identify and understand major risk</a:t>
          </a:r>
        </a:p>
      </dsp:txBody>
      <dsp:txXfrm>
        <a:off x="4090482" y="197046"/>
        <a:ext cx="946354" cy="946354"/>
      </dsp:txXfrm>
    </dsp:sp>
    <dsp:sp modelId="{220B0A38-7A39-4332-A7B1-9A1CBA5915B8}">
      <dsp:nvSpPr>
        <dsp:cNvPr id="0" name=""/>
        <dsp:cNvSpPr/>
      </dsp:nvSpPr>
      <dsp:spPr>
        <a:xfrm>
          <a:off x="5825889" y="1404296"/>
          <a:ext cx="1338346" cy="1338346"/>
        </a:xfrm>
        <a:prstGeom prst="ellipse">
          <a:avLst/>
        </a:prstGeom>
        <a:solidFill>
          <a:schemeClr val="accent3">
            <a:hueOff val="-358351"/>
            <a:satOff val="295"/>
            <a:lumOff val="-2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Decide which risks are natural</a:t>
          </a:r>
        </a:p>
      </dsp:txBody>
      <dsp:txXfrm>
        <a:off x="6021885" y="1600292"/>
        <a:ext cx="946354" cy="946354"/>
      </dsp:txXfrm>
    </dsp:sp>
    <dsp:sp modelId="{73721A6F-A612-4AC3-B395-A9284CB99C28}">
      <dsp:nvSpPr>
        <dsp:cNvPr id="0" name=""/>
        <dsp:cNvSpPr/>
      </dsp:nvSpPr>
      <dsp:spPr>
        <a:xfrm>
          <a:off x="5088158" y="3674797"/>
          <a:ext cx="1338346" cy="1338346"/>
        </a:xfrm>
        <a:prstGeom prst="ellipse">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Determine your capacity and appetite for risk</a:t>
          </a:r>
        </a:p>
      </dsp:txBody>
      <dsp:txXfrm>
        <a:off x="5284154" y="3870793"/>
        <a:ext cx="946354" cy="946354"/>
      </dsp:txXfrm>
    </dsp:sp>
    <dsp:sp modelId="{8B5D15AD-8FFE-4641-A75C-8687CA56E2E8}">
      <dsp:nvSpPr>
        <dsp:cNvPr id="0" name=""/>
        <dsp:cNvSpPr/>
      </dsp:nvSpPr>
      <dsp:spPr>
        <a:xfrm>
          <a:off x="2700813" y="3674797"/>
          <a:ext cx="1338346" cy="1338346"/>
        </a:xfrm>
        <a:prstGeom prst="ellipse">
          <a:avLst/>
        </a:prstGeom>
        <a:solidFill>
          <a:schemeClr val="accent3">
            <a:hueOff val="-1075052"/>
            <a:satOff val="885"/>
            <a:lumOff val="-7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Embed risk in all decisions and processes</a:t>
          </a:r>
        </a:p>
      </dsp:txBody>
      <dsp:txXfrm>
        <a:off x="2896809" y="3870793"/>
        <a:ext cx="946354" cy="946354"/>
      </dsp:txXfrm>
    </dsp:sp>
    <dsp:sp modelId="{09DA8D25-4B00-451F-890C-29A0D8BAA5B6}">
      <dsp:nvSpPr>
        <dsp:cNvPr id="0" name=""/>
        <dsp:cNvSpPr/>
      </dsp:nvSpPr>
      <dsp:spPr>
        <a:xfrm>
          <a:off x="1963083" y="1404296"/>
          <a:ext cx="1338346" cy="1338346"/>
        </a:xfrm>
        <a:prstGeom prst="ellipse">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Align governance and  organization around risk</a:t>
          </a:r>
        </a:p>
      </dsp:txBody>
      <dsp:txXfrm>
        <a:off x="2159079" y="1600292"/>
        <a:ext cx="946354" cy="94635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E03C4-5D07-474B-AE74-1F1E9A73D6B5}"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9A01-3192-484D-890B-099BAD17D756}" type="slidenum">
              <a:rPr lang="en-US" smtClean="0"/>
              <a:t>‹#›</a:t>
            </a:fld>
            <a:endParaRPr lang="en-US"/>
          </a:p>
        </p:txBody>
      </p:sp>
    </p:spTree>
    <p:extLst>
      <p:ext uri="{BB962C8B-B14F-4D97-AF65-F5344CB8AC3E}">
        <p14:creationId xmlns:p14="http://schemas.microsoft.com/office/powerpoint/2010/main" val="100539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6134EE-72AB-4912-A0F1-443C287077DB}"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3B0913-9A89-4692-9668-5CFAB3E7E8F7}"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5A0AB-7C41-4FEE-B71C-FA520519F8CD}"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896235-F733-4046-8A06-F67C6783F443}"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B8D8DE-8364-4C05-922B-624BEFFCADDF}"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94DE8A-19CB-4ED1-9533-3D1A5C953A91}"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69DCF-D061-4455-B051-287A2D02B9D5}"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75807-3245-4AD7-A3E5-D8353EBEEF83}"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3F2D89-9CBD-4538-8094-A9FF7E7CE366}"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0596B-229C-4405-97D5-95F60CF8896A}" type="datetime1">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702713-6812-4E84-8085-78B6E8154A1B}"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943DC-80E8-4A52-8C89-862685B6C7FC}" type="datetime1">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72D627-DCAE-496C-BD9F-238BCF403975}" type="datetime1">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CE50E-CD7E-42BB-927D-6F592E47DDDC}" type="datetime1">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5447DE-1EC8-48C0-981B-56247DD88BD4}"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703BD0-C5D7-4359-97CD-224FCA4C2CCA}" type="datetime1">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D814B5-BCD3-45D9-A1E5-B2F5A5FDCD78}" type="datetime1">
              <a:rPr lang="en-US" smtClean="0"/>
              <a:t>9/14/2023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eschumann@globalatlanticpartners.com" TargetMode="External"/><Relationship Id="rId2" Type="http://schemas.openxmlformats.org/officeDocument/2006/relationships/hyperlink" Target="mailto:schumann@brandei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BFA44DB-84CA-4501-9304-144A61766BCB}"/>
              </a:ext>
            </a:extLst>
          </p:cNvPr>
          <p:cNvSpPr>
            <a:spLocks noGrp="1"/>
          </p:cNvSpPr>
          <p:nvPr>
            <p:ph type="ctrTitle"/>
          </p:nvPr>
        </p:nvSpPr>
        <p:spPr>
          <a:xfrm>
            <a:off x="2849562" y="609600"/>
            <a:ext cx="6424440" cy="1320800"/>
          </a:xfrm>
        </p:spPr>
        <p:txBody>
          <a:bodyPr vert="horz" lIns="91440" tIns="45720" rIns="91440" bIns="45720" rtlCol="0" anchor="t">
            <a:normAutofit/>
          </a:bodyPr>
          <a:lstStyle/>
          <a:p>
            <a:pPr algn="l"/>
            <a:r>
              <a:rPr lang="en-US" sz="3600" b="1" dirty="0"/>
              <a:t>Risk Culture and </a:t>
            </a:r>
            <a:br>
              <a:rPr lang="en-US" sz="3600" b="1" dirty="0"/>
            </a:br>
            <a:r>
              <a:rPr lang="en-US" sz="3600" b="1" dirty="0"/>
              <a:t>Tone at the Top </a:t>
            </a:r>
          </a:p>
        </p:txBody>
      </p:sp>
      <p:pic>
        <p:nvPicPr>
          <p:cNvPr id="6" name="Picture 5" descr="Blue arrows pointing at a red button">
            <a:extLst>
              <a:ext uri="{FF2B5EF4-FFF2-40B4-BE49-F238E27FC236}">
                <a16:creationId xmlns:a16="http://schemas.microsoft.com/office/drawing/2014/main" id="{1DC0C103-75B0-1DB2-1389-B9133C873986}"/>
              </a:ext>
            </a:extLst>
          </p:cNvPr>
          <p:cNvPicPr>
            <a:picLocks noChangeAspect="1"/>
          </p:cNvPicPr>
          <p:nvPr/>
        </p:nvPicPr>
        <p:blipFill rotWithShape="1">
          <a:blip r:embed="rId2"/>
          <a:srcRect l="44256" r="29171"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2" name="Isosceles Triangle 21">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874AA243-9823-4247-926D-8500B71CFC1F}"/>
              </a:ext>
            </a:extLst>
          </p:cNvPr>
          <p:cNvSpPr>
            <a:spLocks noGrp="1"/>
          </p:cNvSpPr>
          <p:nvPr>
            <p:ph type="subTitle" idx="1"/>
          </p:nvPr>
        </p:nvSpPr>
        <p:spPr>
          <a:xfrm>
            <a:off x="2849562" y="2160589"/>
            <a:ext cx="6424440" cy="3880773"/>
          </a:xfrm>
        </p:spPr>
        <p:txBody>
          <a:bodyPr vert="horz" lIns="91440" tIns="45720" rIns="91440" bIns="45720" rtlCol="0">
            <a:normAutofit/>
          </a:bodyPr>
          <a:lstStyle/>
          <a:p>
            <a:pPr algn="l"/>
            <a:endParaRPr lang="en-US" b="1" dirty="0">
              <a:solidFill>
                <a:schemeClr val="tx1">
                  <a:lumMod val="75000"/>
                  <a:lumOff val="25000"/>
                </a:schemeClr>
              </a:solidFill>
            </a:endParaRPr>
          </a:p>
          <a:p>
            <a:pPr algn="l">
              <a:buFont typeface="Wingdings 3" charset="2"/>
              <a:buChar char=""/>
            </a:pPr>
            <a:r>
              <a:rPr lang="en-US" sz="2000" b="1" dirty="0">
                <a:solidFill>
                  <a:schemeClr val="tx1">
                    <a:lumMod val="75000"/>
                    <a:lumOff val="25000"/>
                  </a:schemeClr>
                </a:solidFill>
              </a:rPr>
              <a:t>Erich Schumann</a:t>
            </a:r>
          </a:p>
          <a:p>
            <a:pPr algn="l">
              <a:buFont typeface="Wingdings 3" charset="2"/>
              <a:buChar char=""/>
            </a:pPr>
            <a:r>
              <a:rPr lang="en-US" sz="2000" b="1" dirty="0">
                <a:solidFill>
                  <a:schemeClr val="tx1">
                    <a:lumMod val="75000"/>
                    <a:lumOff val="25000"/>
                  </a:schemeClr>
                </a:solidFill>
              </a:rPr>
              <a:t>Global Atlantic Partners LLC</a:t>
            </a:r>
          </a:p>
          <a:p>
            <a:pPr algn="l">
              <a:buFont typeface="Wingdings 3" charset="2"/>
              <a:buChar char=""/>
            </a:pPr>
            <a:r>
              <a:rPr lang="en-US" sz="2000" b="1" dirty="0">
                <a:solidFill>
                  <a:schemeClr val="tx1">
                    <a:lumMod val="75000"/>
                    <a:lumOff val="25000"/>
                  </a:schemeClr>
                </a:solidFill>
              </a:rPr>
              <a:t>Santo Domingo, September 2023</a:t>
            </a:r>
          </a:p>
        </p:txBody>
      </p:sp>
      <p:sp>
        <p:nvSpPr>
          <p:cNvPr id="4" name="Slide Number Placeholder 3">
            <a:extLst>
              <a:ext uri="{FF2B5EF4-FFF2-40B4-BE49-F238E27FC236}">
                <a16:creationId xmlns:a16="http://schemas.microsoft.com/office/drawing/2014/main" id="{5C1BAD49-0214-46AE-B492-72CF549E47C8}"/>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1</a:t>
            </a:fld>
            <a:endParaRPr lang="en-US"/>
          </a:p>
        </p:txBody>
      </p:sp>
    </p:spTree>
    <p:extLst>
      <p:ext uri="{BB962C8B-B14F-4D97-AF65-F5344CB8AC3E}">
        <p14:creationId xmlns:p14="http://schemas.microsoft.com/office/powerpoint/2010/main" val="109809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05C8-A46C-41A4-A7D0-52EB75C68AF2}"/>
              </a:ext>
            </a:extLst>
          </p:cNvPr>
          <p:cNvSpPr>
            <a:spLocks noGrp="1"/>
          </p:cNvSpPr>
          <p:nvPr>
            <p:ph type="title"/>
          </p:nvPr>
        </p:nvSpPr>
        <p:spPr>
          <a:xfrm>
            <a:off x="2849562" y="609600"/>
            <a:ext cx="6424440" cy="1320800"/>
          </a:xfrm>
        </p:spPr>
        <p:txBody>
          <a:bodyPr>
            <a:normAutofit/>
          </a:bodyPr>
          <a:lstStyle/>
          <a:p>
            <a:r>
              <a:rPr lang="en-US" b="1" dirty="0"/>
              <a:t>Five Steps to Change a Risk Culture</a:t>
            </a:r>
            <a:endParaRPr lang="en-US" b="1"/>
          </a:p>
        </p:txBody>
      </p:sp>
      <p:pic>
        <p:nvPicPr>
          <p:cNvPr id="6" name="Picture 5" descr="Plant growing in a concrete crack">
            <a:extLst>
              <a:ext uri="{FF2B5EF4-FFF2-40B4-BE49-F238E27FC236}">
                <a16:creationId xmlns:a16="http://schemas.microsoft.com/office/drawing/2014/main" id="{BDAAB567-39EE-E764-4DC0-B5E68C6F083A}"/>
              </a:ext>
            </a:extLst>
          </p:cNvPr>
          <p:cNvPicPr>
            <a:picLocks noChangeAspect="1"/>
          </p:cNvPicPr>
          <p:nvPr/>
        </p:nvPicPr>
        <p:blipFill rotWithShape="1">
          <a:blip r:embed="rId2"/>
          <a:srcRect l="30752" r="4267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F86B34C-A29B-46A6-923D-FAD23EEA97C5}"/>
              </a:ext>
            </a:extLst>
          </p:cNvPr>
          <p:cNvSpPr>
            <a:spLocks noGrp="1"/>
          </p:cNvSpPr>
          <p:nvPr>
            <p:ph idx="1"/>
          </p:nvPr>
        </p:nvSpPr>
        <p:spPr>
          <a:xfrm>
            <a:off x="2849562" y="2160589"/>
            <a:ext cx="6424440" cy="3880773"/>
          </a:xfrm>
        </p:spPr>
        <p:txBody>
          <a:bodyPr>
            <a:normAutofit lnSpcReduction="10000"/>
          </a:bodyPr>
          <a:lstStyle/>
          <a:p>
            <a:pPr>
              <a:lnSpc>
                <a:spcPct val="90000"/>
              </a:lnSpc>
            </a:pPr>
            <a:r>
              <a:rPr lang="en-US" sz="1500" dirty="0"/>
              <a:t>Evaluate the current risk culture:</a:t>
            </a:r>
          </a:p>
          <a:p>
            <a:pPr lvl="1">
              <a:lnSpc>
                <a:spcPct val="90000"/>
              </a:lnSpc>
            </a:pPr>
            <a:r>
              <a:rPr lang="en-US" sz="1500" dirty="0"/>
              <a:t>Look for hidden and subcultures</a:t>
            </a:r>
          </a:p>
          <a:p>
            <a:pPr>
              <a:lnSpc>
                <a:spcPct val="90000"/>
              </a:lnSpc>
            </a:pPr>
            <a:r>
              <a:rPr lang="en-US" sz="1500" dirty="0"/>
              <a:t>What’s the impact of the current cultures:</a:t>
            </a:r>
          </a:p>
          <a:p>
            <a:pPr lvl="1">
              <a:lnSpc>
                <a:spcPct val="90000"/>
              </a:lnSpc>
            </a:pPr>
            <a:r>
              <a:rPr lang="en-US" sz="1500" dirty="0"/>
              <a:t>What are the strength and weaknesses? is it the right culture for our future?</a:t>
            </a:r>
          </a:p>
          <a:p>
            <a:pPr>
              <a:lnSpc>
                <a:spcPct val="90000"/>
              </a:lnSpc>
            </a:pPr>
            <a:r>
              <a:rPr lang="en-US" sz="1500" dirty="0"/>
              <a:t>What would improve our risk culture:</a:t>
            </a:r>
          </a:p>
          <a:p>
            <a:pPr lvl="1">
              <a:lnSpc>
                <a:spcPct val="90000"/>
              </a:lnSpc>
            </a:pPr>
            <a:r>
              <a:rPr lang="en-US" sz="1500" dirty="0"/>
              <a:t>What changes do we have to make?</a:t>
            </a:r>
          </a:p>
          <a:p>
            <a:pPr>
              <a:lnSpc>
                <a:spcPct val="90000"/>
              </a:lnSpc>
            </a:pPr>
            <a:r>
              <a:rPr lang="en-US" sz="1500" dirty="0"/>
              <a:t>Plan and implement our cultural change:</a:t>
            </a:r>
          </a:p>
          <a:p>
            <a:pPr lvl="1">
              <a:lnSpc>
                <a:spcPct val="90000"/>
              </a:lnSpc>
            </a:pPr>
            <a:r>
              <a:rPr lang="en-US" sz="1500" dirty="0"/>
              <a:t>What do we need to place and grow our new culture? What changes do we have to make?</a:t>
            </a:r>
          </a:p>
          <a:p>
            <a:pPr>
              <a:lnSpc>
                <a:spcPct val="90000"/>
              </a:lnSpc>
            </a:pPr>
            <a:r>
              <a:rPr lang="en-US" sz="1500" dirty="0"/>
              <a:t>Monitor and adapt changes:</a:t>
            </a:r>
          </a:p>
          <a:p>
            <a:pPr lvl="1">
              <a:lnSpc>
                <a:spcPct val="90000"/>
              </a:lnSpc>
            </a:pPr>
            <a:r>
              <a:rPr lang="en-US" sz="1500" dirty="0"/>
              <a:t>Are we achieving the expected outcomes? What do we need to change in light of our progress so far?</a:t>
            </a:r>
          </a:p>
          <a:p>
            <a:pPr>
              <a:lnSpc>
                <a:spcPct val="90000"/>
              </a:lnSpc>
            </a:pPr>
            <a:endParaRPr lang="en-US" sz="1500" dirty="0"/>
          </a:p>
        </p:txBody>
      </p:sp>
      <p:sp>
        <p:nvSpPr>
          <p:cNvPr id="4" name="Slide Number Placeholder 3">
            <a:extLst>
              <a:ext uri="{FF2B5EF4-FFF2-40B4-BE49-F238E27FC236}">
                <a16:creationId xmlns:a16="http://schemas.microsoft.com/office/drawing/2014/main" id="{A4D65D49-B016-4193-BB7F-BA8247D4A07A}"/>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10</a:t>
            </a:fld>
            <a:endParaRPr lang="en-US"/>
          </a:p>
        </p:txBody>
      </p:sp>
    </p:spTree>
    <p:extLst>
      <p:ext uri="{BB962C8B-B14F-4D97-AF65-F5344CB8AC3E}">
        <p14:creationId xmlns:p14="http://schemas.microsoft.com/office/powerpoint/2010/main" val="266825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1" name="Rectangle 3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4" name="Rectangle 4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F85922A8-CCB6-4EC6-A0F6-9F491FC9DEC3}"/>
              </a:ext>
            </a:extLst>
          </p:cNvPr>
          <p:cNvSpPr>
            <a:spLocks noGrp="1"/>
          </p:cNvSpPr>
          <p:nvPr>
            <p:ph type="sldNum" sz="quarter" idx="12"/>
          </p:nvPr>
        </p:nvSpPr>
        <p:spPr>
          <a:xfrm>
            <a:off x="10865194" y="6411619"/>
            <a:ext cx="683339" cy="365125"/>
          </a:xfrm>
        </p:spPr>
        <p:txBody>
          <a:bodyPr vert="horz" lIns="91440" tIns="45720" rIns="91440" bIns="45720" rtlCol="0" anchor="ctr">
            <a:normAutofit/>
          </a:bodyPr>
          <a:lstStyle/>
          <a:p>
            <a:pPr>
              <a:spcAft>
                <a:spcPts val="600"/>
              </a:spcAft>
            </a:pPr>
            <a:fld id="{D57F1E4F-1CFF-5643-939E-217C01CDF565}" type="slidenum">
              <a:rPr lang="en-US">
                <a:solidFill>
                  <a:srgbClr val="FFFFFF"/>
                </a:solidFill>
              </a:rPr>
              <a:pPr>
                <a:spcAft>
                  <a:spcPts val="600"/>
                </a:spcAft>
              </a:pPr>
              <a:t>11</a:t>
            </a:fld>
            <a:endParaRPr lang="en-US">
              <a:solidFill>
                <a:srgbClr val="FFFFFF"/>
              </a:solidFill>
            </a:endParaRPr>
          </a:p>
        </p:txBody>
      </p:sp>
      <p:sp>
        <p:nvSpPr>
          <p:cNvPr id="2" name="Title 1">
            <a:extLst>
              <a:ext uri="{FF2B5EF4-FFF2-40B4-BE49-F238E27FC236}">
                <a16:creationId xmlns:a16="http://schemas.microsoft.com/office/drawing/2014/main" id="{7F34743C-6CAD-445B-B8E6-AD53DDA709FF}"/>
              </a:ext>
            </a:extLst>
          </p:cNvPr>
          <p:cNvSpPr>
            <a:spLocks noGrp="1"/>
          </p:cNvSpPr>
          <p:nvPr>
            <p:ph type="title"/>
          </p:nvPr>
        </p:nvSpPr>
        <p:spPr/>
        <p:txBody>
          <a:bodyPr/>
          <a:lstStyle/>
          <a:p>
            <a:r>
              <a:rPr lang="en-US" b="1" dirty="0"/>
              <a:t>Five Steps to better Risk Management</a:t>
            </a:r>
          </a:p>
        </p:txBody>
      </p:sp>
      <p:graphicFrame>
        <p:nvGraphicFramePr>
          <p:cNvPr id="13" name="Content Placeholder 12">
            <a:extLst>
              <a:ext uri="{FF2B5EF4-FFF2-40B4-BE49-F238E27FC236}">
                <a16:creationId xmlns:a16="http://schemas.microsoft.com/office/drawing/2014/main" id="{A2FCD746-5166-4DF1-A106-95D063A4CFE2}"/>
              </a:ext>
            </a:extLst>
          </p:cNvPr>
          <p:cNvGraphicFramePr>
            <a:graphicFrameLocks noGrp="1"/>
          </p:cNvGraphicFramePr>
          <p:nvPr>
            <p:ph idx="1"/>
            <p:extLst>
              <p:ext uri="{D42A27DB-BD31-4B8C-83A1-F6EECF244321}">
                <p14:modId xmlns:p14="http://schemas.microsoft.com/office/powerpoint/2010/main" val="3529072116"/>
              </p:ext>
            </p:extLst>
          </p:nvPr>
        </p:nvGraphicFramePr>
        <p:xfrm>
          <a:off x="677862" y="1378634"/>
          <a:ext cx="9127319" cy="5050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20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C560-C7C5-44B7-8E74-CAF4F5FB45F3}"/>
              </a:ext>
            </a:extLst>
          </p:cNvPr>
          <p:cNvSpPr>
            <a:spLocks noGrp="1"/>
          </p:cNvSpPr>
          <p:nvPr>
            <p:ph type="title"/>
          </p:nvPr>
        </p:nvSpPr>
        <p:spPr/>
        <p:txBody>
          <a:bodyPr/>
          <a:lstStyle/>
          <a:p>
            <a:pPr algn="ctr"/>
            <a:r>
              <a:rPr lang="en-US" b="1" dirty="0"/>
              <a:t>Possible Weaknesses in </a:t>
            </a:r>
            <a:br>
              <a:rPr lang="en-US" b="1" dirty="0"/>
            </a:br>
            <a:r>
              <a:rPr lang="en-US" b="1" dirty="0"/>
              <a:t>Risk Governance</a:t>
            </a:r>
          </a:p>
        </p:txBody>
      </p:sp>
      <p:sp>
        <p:nvSpPr>
          <p:cNvPr id="3" name="Content Placeholder 2">
            <a:extLst>
              <a:ext uri="{FF2B5EF4-FFF2-40B4-BE49-F238E27FC236}">
                <a16:creationId xmlns:a16="http://schemas.microsoft.com/office/drawing/2014/main" id="{5C396FD1-85D2-43D5-A00D-A836AA3AE6C1}"/>
              </a:ext>
            </a:extLst>
          </p:cNvPr>
          <p:cNvSpPr>
            <a:spLocks noGrp="1"/>
          </p:cNvSpPr>
          <p:nvPr>
            <p:ph idx="1"/>
          </p:nvPr>
        </p:nvSpPr>
        <p:spPr>
          <a:xfrm>
            <a:off x="677334" y="2160589"/>
            <a:ext cx="8596668" cy="3880773"/>
          </a:xfrm>
        </p:spPr>
        <p:txBody>
          <a:bodyPr/>
          <a:lstStyle/>
          <a:p>
            <a:pPr marL="0" indent="0">
              <a:buNone/>
            </a:pPr>
            <a:r>
              <a:rPr lang="en-US" b="1" dirty="0"/>
              <a:t>Current state</a:t>
            </a:r>
          </a:p>
        </p:txBody>
      </p:sp>
      <p:sp>
        <p:nvSpPr>
          <p:cNvPr id="4" name="Rectangle 3">
            <a:extLst>
              <a:ext uri="{FF2B5EF4-FFF2-40B4-BE49-F238E27FC236}">
                <a16:creationId xmlns:a16="http://schemas.microsoft.com/office/drawing/2014/main" id="{FA4698C6-0530-45DE-869D-C16D246EB82C}"/>
              </a:ext>
            </a:extLst>
          </p:cNvPr>
          <p:cNvSpPr/>
          <p:nvPr/>
        </p:nvSpPr>
        <p:spPr>
          <a:xfrm>
            <a:off x="4459458" y="2419643"/>
            <a:ext cx="1012874" cy="407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a:t>
            </a:r>
          </a:p>
        </p:txBody>
      </p:sp>
      <p:cxnSp>
        <p:nvCxnSpPr>
          <p:cNvPr id="6" name="Straight Arrow Connector 5">
            <a:extLst>
              <a:ext uri="{FF2B5EF4-FFF2-40B4-BE49-F238E27FC236}">
                <a16:creationId xmlns:a16="http://schemas.microsoft.com/office/drawing/2014/main" id="{746AFF68-9765-46CB-A939-CBB13B30552B}"/>
              </a:ext>
            </a:extLst>
          </p:cNvPr>
          <p:cNvCxnSpPr/>
          <p:nvPr/>
        </p:nvCxnSpPr>
        <p:spPr>
          <a:xfrm>
            <a:off x="5472332" y="2827606"/>
            <a:ext cx="1069145" cy="5205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979B648-CE0F-4AF8-B9D7-875D213D6391}"/>
              </a:ext>
            </a:extLst>
          </p:cNvPr>
          <p:cNvSpPr/>
          <p:nvPr/>
        </p:nvSpPr>
        <p:spPr>
          <a:xfrm>
            <a:off x="5894363" y="2160589"/>
            <a:ext cx="3207434" cy="163768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Lacks knowledge and the risk vocabulary to engage in dialogue with management</a:t>
            </a:r>
          </a:p>
        </p:txBody>
      </p:sp>
      <p:cxnSp>
        <p:nvCxnSpPr>
          <p:cNvPr id="9" name="Straight Connector 8">
            <a:extLst>
              <a:ext uri="{FF2B5EF4-FFF2-40B4-BE49-F238E27FC236}">
                <a16:creationId xmlns:a16="http://schemas.microsoft.com/office/drawing/2014/main" id="{97A4F155-7341-4620-8D2F-DA3D8F1DE608}"/>
              </a:ext>
            </a:extLst>
          </p:cNvPr>
          <p:cNvCxnSpPr/>
          <p:nvPr/>
        </p:nvCxnSpPr>
        <p:spPr>
          <a:xfrm>
            <a:off x="4965895" y="2827606"/>
            <a:ext cx="0" cy="970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E96B9C4-7D22-4CDB-AB0C-759B28F567B0}"/>
              </a:ext>
            </a:extLst>
          </p:cNvPr>
          <p:cNvSpPr/>
          <p:nvPr/>
        </p:nvSpPr>
        <p:spPr>
          <a:xfrm>
            <a:off x="4459458" y="3559126"/>
            <a:ext cx="1012874" cy="4693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CEO</a:t>
            </a:r>
          </a:p>
        </p:txBody>
      </p:sp>
      <p:sp>
        <p:nvSpPr>
          <p:cNvPr id="12" name="Oval 11">
            <a:extLst>
              <a:ext uri="{FF2B5EF4-FFF2-40B4-BE49-F238E27FC236}">
                <a16:creationId xmlns:a16="http://schemas.microsoft.com/office/drawing/2014/main" id="{444311ED-DBD7-43BF-8A86-FC55BC882EFF}"/>
              </a:ext>
            </a:extLst>
          </p:cNvPr>
          <p:cNvSpPr/>
          <p:nvPr/>
        </p:nvSpPr>
        <p:spPr>
          <a:xfrm>
            <a:off x="787791" y="2546253"/>
            <a:ext cx="2743200" cy="14822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Seeks strategic dialogue about risk but must rely on intuition</a:t>
            </a:r>
          </a:p>
        </p:txBody>
      </p:sp>
      <p:cxnSp>
        <p:nvCxnSpPr>
          <p:cNvPr id="14" name="Straight Arrow Connector 13">
            <a:extLst>
              <a:ext uri="{FF2B5EF4-FFF2-40B4-BE49-F238E27FC236}">
                <a16:creationId xmlns:a16="http://schemas.microsoft.com/office/drawing/2014/main" id="{F036049D-17FD-4D7E-9EB9-A4C7D6885C36}"/>
              </a:ext>
            </a:extLst>
          </p:cNvPr>
          <p:cNvCxnSpPr>
            <a:endCxn id="10" idx="1"/>
          </p:cNvCxnSpPr>
          <p:nvPr/>
        </p:nvCxnSpPr>
        <p:spPr>
          <a:xfrm>
            <a:off x="3432517" y="3348111"/>
            <a:ext cx="1026941" cy="445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34FC17-0247-4ECE-9E82-5EAAC00017D8}"/>
              </a:ext>
            </a:extLst>
          </p:cNvPr>
          <p:cNvCxnSpPr>
            <a:stCxn id="10" idx="2"/>
          </p:cNvCxnSpPr>
          <p:nvPr/>
        </p:nvCxnSpPr>
        <p:spPr>
          <a:xfrm>
            <a:off x="4965895" y="4028466"/>
            <a:ext cx="0" cy="459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E03967-A3B0-492F-B02C-B83211760D63}"/>
              </a:ext>
            </a:extLst>
          </p:cNvPr>
          <p:cNvCxnSpPr/>
          <p:nvPr/>
        </p:nvCxnSpPr>
        <p:spPr>
          <a:xfrm flipH="1">
            <a:off x="4037428" y="4487594"/>
            <a:ext cx="9284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C0C74CD-C11C-4CB2-A7A6-9F9ECEF09603}"/>
              </a:ext>
            </a:extLst>
          </p:cNvPr>
          <p:cNvCxnSpPr/>
          <p:nvPr/>
        </p:nvCxnSpPr>
        <p:spPr>
          <a:xfrm>
            <a:off x="4965895" y="4487594"/>
            <a:ext cx="815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9BC845C-41B6-4FFA-A5E9-9AD6D6B0DBA7}"/>
              </a:ext>
            </a:extLst>
          </p:cNvPr>
          <p:cNvSpPr/>
          <p:nvPr/>
        </p:nvSpPr>
        <p:spPr>
          <a:xfrm>
            <a:off x="3277772" y="4375052"/>
            <a:ext cx="928468" cy="4360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CRO</a:t>
            </a:r>
          </a:p>
        </p:txBody>
      </p:sp>
      <p:sp>
        <p:nvSpPr>
          <p:cNvPr id="23" name="Rectangle 22">
            <a:extLst>
              <a:ext uri="{FF2B5EF4-FFF2-40B4-BE49-F238E27FC236}">
                <a16:creationId xmlns:a16="http://schemas.microsoft.com/office/drawing/2014/main" id="{281C6FD6-7C02-4B0D-86E7-6FBDCD92FA0D}"/>
              </a:ext>
            </a:extLst>
          </p:cNvPr>
          <p:cNvSpPr/>
          <p:nvPr/>
        </p:nvSpPr>
        <p:spPr>
          <a:xfrm>
            <a:off x="5655211" y="4375052"/>
            <a:ext cx="886266" cy="4360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CFO</a:t>
            </a:r>
          </a:p>
        </p:txBody>
      </p:sp>
      <p:sp>
        <p:nvSpPr>
          <p:cNvPr id="24" name="Oval 23">
            <a:extLst>
              <a:ext uri="{FF2B5EF4-FFF2-40B4-BE49-F238E27FC236}">
                <a16:creationId xmlns:a16="http://schemas.microsoft.com/office/drawing/2014/main" id="{10DF06AA-258A-4F16-A512-EAE3D3FA0DD4}"/>
              </a:ext>
            </a:extLst>
          </p:cNvPr>
          <p:cNvSpPr/>
          <p:nvPr/>
        </p:nvSpPr>
        <p:spPr>
          <a:xfrm>
            <a:off x="281354" y="4811151"/>
            <a:ext cx="3151163" cy="1688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Understands the risk but has little influence on decision making</a:t>
            </a:r>
          </a:p>
        </p:txBody>
      </p:sp>
      <p:cxnSp>
        <p:nvCxnSpPr>
          <p:cNvPr id="26" name="Straight Arrow Connector 25">
            <a:extLst>
              <a:ext uri="{FF2B5EF4-FFF2-40B4-BE49-F238E27FC236}">
                <a16:creationId xmlns:a16="http://schemas.microsoft.com/office/drawing/2014/main" id="{78FFB16B-6F0B-4017-B3F8-9285E0C06B73}"/>
              </a:ext>
            </a:extLst>
          </p:cNvPr>
          <p:cNvCxnSpPr>
            <a:cxnSpLocks/>
          </p:cNvCxnSpPr>
          <p:nvPr/>
        </p:nvCxnSpPr>
        <p:spPr>
          <a:xfrm flipH="1">
            <a:off x="2827606" y="4811150"/>
            <a:ext cx="450166" cy="351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77D9EFA-BFDC-448B-8F23-E98212DB54C6}"/>
              </a:ext>
            </a:extLst>
          </p:cNvPr>
          <p:cNvSpPr/>
          <p:nvPr/>
        </p:nvSpPr>
        <p:spPr>
          <a:xfrm>
            <a:off x="6806677" y="4375052"/>
            <a:ext cx="2843759" cy="154744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Has narrow and siloed view on risk, often focuses on compliance</a:t>
            </a:r>
          </a:p>
        </p:txBody>
      </p:sp>
      <p:cxnSp>
        <p:nvCxnSpPr>
          <p:cNvPr id="29" name="Straight Arrow Connector 28">
            <a:extLst>
              <a:ext uri="{FF2B5EF4-FFF2-40B4-BE49-F238E27FC236}">
                <a16:creationId xmlns:a16="http://schemas.microsoft.com/office/drawing/2014/main" id="{570220EE-29D3-4CA3-9C14-7C14BEB3DD6D}"/>
              </a:ext>
            </a:extLst>
          </p:cNvPr>
          <p:cNvCxnSpPr>
            <a:cxnSpLocks/>
            <a:stCxn id="23" idx="3"/>
          </p:cNvCxnSpPr>
          <p:nvPr/>
        </p:nvCxnSpPr>
        <p:spPr>
          <a:xfrm>
            <a:off x="6541477" y="4593101"/>
            <a:ext cx="395980" cy="724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E12583-F825-4541-8CFF-8F33EA19FFFA}"/>
              </a:ext>
            </a:extLst>
          </p:cNvPr>
          <p:cNvCxnSpPr/>
          <p:nvPr/>
        </p:nvCxnSpPr>
        <p:spPr>
          <a:xfrm>
            <a:off x="4965895" y="4487594"/>
            <a:ext cx="0" cy="14349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90CDC0D-2BBF-4D08-8E07-D13CD4441275}"/>
              </a:ext>
            </a:extLst>
          </p:cNvPr>
          <p:cNvSpPr/>
          <p:nvPr/>
        </p:nvSpPr>
        <p:spPr>
          <a:xfrm>
            <a:off x="4206240" y="5922498"/>
            <a:ext cx="1575582" cy="576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See next page</a:t>
            </a:r>
          </a:p>
        </p:txBody>
      </p:sp>
      <p:sp>
        <p:nvSpPr>
          <p:cNvPr id="35" name="Slide Number Placeholder 34">
            <a:extLst>
              <a:ext uri="{FF2B5EF4-FFF2-40B4-BE49-F238E27FC236}">
                <a16:creationId xmlns:a16="http://schemas.microsoft.com/office/drawing/2014/main" id="{CC2DCF87-D9F3-473F-9772-4E1228B7BD6B}"/>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7224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88B0-CFA2-4F86-A9A2-9006833B0B03}"/>
              </a:ext>
            </a:extLst>
          </p:cNvPr>
          <p:cNvSpPr>
            <a:spLocks noGrp="1"/>
          </p:cNvSpPr>
          <p:nvPr>
            <p:ph type="title"/>
          </p:nvPr>
        </p:nvSpPr>
        <p:spPr/>
        <p:txBody>
          <a:bodyPr/>
          <a:lstStyle/>
          <a:p>
            <a:pPr algn="ctr"/>
            <a:r>
              <a:rPr lang="en-US" b="1" dirty="0"/>
              <a:t>Risk Governance</a:t>
            </a:r>
            <a:endParaRPr lang="en-US" dirty="0"/>
          </a:p>
        </p:txBody>
      </p:sp>
      <p:sp>
        <p:nvSpPr>
          <p:cNvPr id="3" name="Content Placeholder 2">
            <a:extLst>
              <a:ext uri="{FF2B5EF4-FFF2-40B4-BE49-F238E27FC236}">
                <a16:creationId xmlns:a16="http://schemas.microsoft.com/office/drawing/2014/main" id="{A26C562D-1AB8-4701-BEF0-33C0B56BD367}"/>
              </a:ext>
            </a:extLst>
          </p:cNvPr>
          <p:cNvSpPr>
            <a:spLocks noGrp="1"/>
          </p:cNvSpPr>
          <p:nvPr>
            <p:ph idx="1"/>
          </p:nvPr>
        </p:nvSpPr>
        <p:spPr/>
        <p:txBody>
          <a:bodyPr/>
          <a:lstStyle/>
          <a:p>
            <a:pPr marL="0" indent="0">
              <a:buNone/>
            </a:pPr>
            <a:r>
              <a:rPr lang="en-US" dirty="0"/>
              <a:t>Continued</a:t>
            </a:r>
          </a:p>
          <a:p>
            <a:pPr marL="0" indent="0">
              <a:buNone/>
            </a:pPr>
            <a:r>
              <a:rPr lang="en-US" dirty="0"/>
              <a:t>									</a:t>
            </a:r>
          </a:p>
        </p:txBody>
      </p:sp>
      <p:cxnSp>
        <p:nvCxnSpPr>
          <p:cNvPr id="5" name="Straight Connector 4">
            <a:extLst>
              <a:ext uri="{FF2B5EF4-FFF2-40B4-BE49-F238E27FC236}">
                <a16:creationId xmlns:a16="http://schemas.microsoft.com/office/drawing/2014/main" id="{8C8C4A06-E235-4797-8A48-35379B056A05}"/>
              </a:ext>
            </a:extLst>
          </p:cNvPr>
          <p:cNvCxnSpPr/>
          <p:nvPr/>
        </p:nvCxnSpPr>
        <p:spPr>
          <a:xfrm>
            <a:off x="4797083" y="2405575"/>
            <a:ext cx="0" cy="365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B3804C6-7E67-4506-86F9-1E2A49AA7D81}"/>
              </a:ext>
            </a:extLst>
          </p:cNvPr>
          <p:cNvCxnSpPr/>
          <p:nvPr/>
        </p:nvCxnSpPr>
        <p:spPr>
          <a:xfrm>
            <a:off x="1927274" y="2771335"/>
            <a:ext cx="5317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4BB320-E978-4D4F-87ED-157F28C9593C}"/>
              </a:ext>
            </a:extLst>
          </p:cNvPr>
          <p:cNvCxnSpPr/>
          <p:nvPr/>
        </p:nvCxnSpPr>
        <p:spPr>
          <a:xfrm>
            <a:off x="1927274" y="2771335"/>
            <a:ext cx="0" cy="3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554FBB-4053-45E8-8DE1-AFC97952FC85}"/>
              </a:ext>
            </a:extLst>
          </p:cNvPr>
          <p:cNvCxnSpPr>
            <a:cxnSpLocks/>
          </p:cNvCxnSpPr>
          <p:nvPr/>
        </p:nvCxnSpPr>
        <p:spPr>
          <a:xfrm>
            <a:off x="3601329" y="2771335"/>
            <a:ext cx="0" cy="3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ECCD882-FAAF-4DF9-9551-7318A7447877}"/>
              </a:ext>
            </a:extLst>
          </p:cNvPr>
          <p:cNvCxnSpPr/>
          <p:nvPr/>
        </p:nvCxnSpPr>
        <p:spPr>
          <a:xfrm>
            <a:off x="5514535" y="2771335"/>
            <a:ext cx="0" cy="3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037B652-7068-42DA-B1C0-AD7B1889936A}"/>
              </a:ext>
            </a:extLst>
          </p:cNvPr>
          <p:cNvCxnSpPr>
            <a:cxnSpLocks/>
          </p:cNvCxnSpPr>
          <p:nvPr/>
        </p:nvCxnSpPr>
        <p:spPr>
          <a:xfrm>
            <a:off x="7244862" y="2771335"/>
            <a:ext cx="0" cy="393896"/>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5BB7967-3144-4CFC-87EA-8097BE6305FF}"/>
              </a:ext>
            </a:extLst>
          </p:cNvPr>
          <p:cNvSpPr/>
          <p:nvPr/>
        </p:nvSpPr>
        <p:spPr>
          <a:xfrm>
            <a:off x="1306207" y="3142629"/>
            <a:ext cx="1394790" cy="514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Treasurer’soffice</a:t>
            </a:r>
            <a:endParaRPr lang="en-US" b="1" dirty="0">
              <a:solidFill>
                <a:schemeClr val="tx1"/>
              </a:solidFill>
            </a:endParaRPr>
          </a:p>
        </p:txBody>
      </p:sp>
      <p:sp>
        <p:nvSpPr>
          <p:cNvPr id="19" name="Rectangle 18">
            <a:extLst>
              <a:ext uri="{FF2B5EF4-FFF2-40B4-BE49-F238E27FC236}">
                <a16:creationId xmlns:a16="http://schemas.microsoft.com/office/drawing/2014/main" id="{775F82B5-6C6E-4EFA-A1F1-CDE4B6211F31}"/>
              </a:ext>
            </a:extLst>
          </p:cNvPr>
          <p:cNvSpPr/>
          <p:nvPr/>
        </p:nvSpPr>
        <p:spPr>
          <a:xfrm>
            <a:off x="3119890" y="3137094"/>
            <a:ext cx="1153551" cy="52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Business Unit one</a:t>
            </a:r>
            <a:r>
              <a:rPr lang="en-US" dirty="0"/>
              <a:t>	</a:t>
            </a:r>
          </a:p>
        </p:txBody>
      </p:sp>
      <p:sp>
        <p:nvSpPr>
          <p:cNvPr id="20" name="Rectangle 19">
            <a:extLst>
              <a:ext uri="{FF2B5EF4-FFF2-40B4-BE49-F238E27FC236}">
                <a16:creationId xmlns:a16="http://schemas.microsoft.com/office/drawing/2014/main" id="{AFD9B457-9292-4BC5-99D4-3B16F53A55AE}"/>
              </a:ext>
            </a:extLst>
          </p:cNvPr>
          <p:cNvSpPr/>
          <p:nvPr/>
        </p:nvSpPr>
        <p:spPr>
          <a:xfrm>
            <a:off x="4879398" y="3137095"/>
            <a:ext cx="1153551" cy="52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Business Unit two</a:t>
            </a:r>
          </a:p>
        </p:txBody>
      </p:sp>
      <p:sp>
        <p:nvSpPr>
          <p:cNvPr id="21" name="Rectangle 20">
            <a:extLst>
              <a:ext uri="{FF2B5EF4-FFF2-40B4-BE49-F238E27FC236}">
                <a16:creationId xmlns:a16="http://schemas.microsoft.com/office/drawing/2014/main" id="{193F53DE-27D3-4581-A63D-94838451129F}"/>
              </a:ext>
            </a:extLst>
          </p:cNvPr>
          <p:cNvSpPr/>
          <p:nvPr/>
        </p:nvSpPr>
        <p:spPr>
          <a:xfrm>
            <a:off x="6668086" y="3137094"/>
            <a:ext cx="1386425" cy="520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Business Unit three</a:t>
            </a:r>
          </a:p>
        </p:txBody>
      </p:sp>
      <p:cxnSp>
        <p:nvCxnSpPr>
          <p:cNvPr id="23" name="Straight Connector 22">
            <a:extLst>
              <a:ext uri="{FF2B5EF4-FFF2-40B4-BE49-F238E27FC236}">
                <a16:creationId xmlns:a16="http://schemas.microsoft.com/office/drawing/2014/main" id="{87B65071-B11C-47CC-973E-B3AC52A39BFE}"/>
              </a:ext>
            </a:extLst>
          </p:cNvPr>
          <p:cNvCxnSpPr>
            <a:cxnSpLocks/>
          </p:cNvCxnSpPr>
          <p:nvPr/>
        </p:nvCxnSpPr>
        <p:spPr>
          <a:xfrm>
            <a:off x="2052843" y="3795579"/>
            <a:ext cx="36213" cy="801859"/>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C33AE08E-28AA-469C-BD67-A888B6067433}"/>
              </a:ext>
            </a:extLst>
          </p:cNvPr>
          <p:cNvSpPr/>
          <p:nvPr/>
        </p:nvSpPr>
        <p:spPr>
          <a:xfrm>
            <a:off x="393895" y="4586068"/>
            <a:ext cx="2913059" cy="182105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Uses sophisticated risk-management tools, but only for short term risk</a:t>
            </a:r>
          </a:p>
        </p:txBody>
      </p:sp>
      <p:cxnSp>
        <p:nvCxnSpPr>
          <p:cNvPr id="26" name="Straight Connector 25">
            <a:extLst>
              <a:ext uri="{FF2B5EF4-FFF2-40B4-BE49-F238E27FC236}">
                <a16:creationId xmlns:a16="http://schemas.microsoft.com/office/drawing/2014/main" id="{5307050A-EF75-4FE5-92A3-F1190E700132}"/>
              </a:ext>
            </a:extLst>
          </p:cNvPr>
          <p:cNvCxnSpPr>
            <a:stCxn id="19" idx="2"/>
          </p:cNvCxnSpPr>
          <p:nvPr/>
        </p:nvCxnSpPr>
        <p:spPr>
          <a:xfrm>
            <a:off x="3696666" y="3657599"/>
            <a:ext cx="1279002" cy="98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42D1C50-6555-442C-9654-BE0584917802}"/>
              </a:ext>
            </a:extLst>
          </p:cNvPr>
          <p:cNvCxnSpPr>
            <a:stCxn id="20" idx="2"/>
          </p:cNvCxnSpPr>
          <p:nvPr/>
        </p:nvCxnSpPr>
        <p:spPr>
          <a:xfrm flipH="1">
            <a:off x="5456173" y="3657600"/>
            <a:ext cx="1" cy="928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53B4544-D590-46D6-90E0-B925CE0EBAB3}"/>
              </a:ext>
            </a:extLst>
          </p:cNvPr>
          <p:cNvCxnSpPr/>
          <p:nvPr/>
        </p:nvCxnSpPr>
        <p:spPr>
          <a:xfrm flipH="1">
            <a:off x="5881051" y="3684385"/>
            <a:ext cx="1305448" cy="955254"/>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4B46E21-E395-47F8-91C5-45F8C9F9DE11}"/>
              </a:ext>
            </a:extLst>
          </p:cNvPr>
          <p:cNvSpPr/>
          <p:nvPr/>
        </p:nvSpPr>
        <p:spPr>
          <a:xfrm>
            <a:off x="3812992" y="4448376"/>
            <a:ext cx="4880841" cy="180968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Lack of sophistication to understand, much less measure, their own risk</a:t>
            </a:r>
          </a:p>
        </p:txBody>
      </p:sp>
      <p:sp>
        <p:nvSpPr>
          <p:cNvPr id="32" name="Rectangle 31">
            <a:extLst>
              <a:ext uri="{FF2B5EF4-FFF2-40B4-BE49-F238E27FC236}">
                <a16:creationId xmlns:a16="http://schemas.microsoft.com/office/drawing/2014/main" id="{CD1000F2-0DC8-429E-8282-7F303CCF6BF6}"/>
              </a:ext>
            </a:extLst>
          </p:cNvPr>
          <p:cNvSpPr/>
          <p:nvPr/>
        </p:nvSpPr>
        <p:spPr>
          <a:xfrm>
            <a:off x="3852332" y="1632061"/>
            <a:ext cx="1889502" cy="745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Previous page</a:t>
            </a:r>
          </a:p>
        </p:txBody>
      </p:sp>
      <p:sp>
        <p:nvSpPr>
          <p:cNvPr id="33" name="Slide Number Placeholder 32">
            <a:extLst>
              <a:ext uri="{FF2B5EF4-FFF2-40B4-BE49-F238E27FC236}">
                <a16:creationId xmlns:a16="http://schemas.microsoft.com/office/drawing/2014/main" id="{A9ECBB9D-7C01-4C3E-A9BF-4DDCDF569E1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349343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9FBC-2A82-F8A7-752D-E6B7AD1F8FB3}"/>
              </a:ext>
            </a:extLst>
          </p:cNvPr>
          <p:cNvSpPr>
            <a:spLocks noGrp="1"/>
          </p:cNvSpPr>
          <p:nvPr>
            <p:ph type="title"/>
          </p:nvPr>
        </p:nvSpPr>
        <p:spPr>
          <a:xfrm>
            <a:off x="2849562" y="609600"/>
            <a:ext cx="6424440" cy="1320800"/>
          </a:xfrm>
        </p:spPr>
        <p:txBody>
          <a:bodyPr>
            <a:normAutofit/>
          </a:bodyPr>
          <a:lstStyle/>
          <a:p>
            <a:pPr>
              <a:lnSpc>
                <a:spcPct val="90000"/>
              </a:lnSpc>
            </a:pPr>
            <a:r>
              <a:rPr lang="en-US" sz="2000" b="1"/>
              <a:t>Positive and Proactive Tone at the Top</a:t>
            </a:r>
            <a:br>
              <a:rPr lang="en-US" sz="2000" b="1"/>
            </a:br>
            <a:r>
              <a:rPr lang="en-US" sz="2000" b="1"/>
              <a:t>Crucial for Effective Risk Management Process</a:t>
            </a:r>
            <a:br>
              <a:rPr lang="en-US" sz="2000" b="1"/>
            </a:br>
            <a:r>
              <a:rPr lang="en-US" sz="2000" b="1"/>
              <a:t>Ten Key Reason</a:t>
            </a:r>
          </a:p>
        </p:txBody>
      </p:sp>
      <p:pic>
        <p:nvPicPr>
          <p:cNvPr id="6" name="Picture 5" descr="Large skydiving group mid-air">
            <a:extLst>
              <a:ext uri="{FF2B5EF4-FFF2-40B4-BE49-F238E27FC236}">
                <a16:creationId xmlns:a16="http://schemas.microsoft.com/office/drawing/2014/main" id="{1F21152D-E016-3638-4788-6388844E638B}"/>
              </a:ext>
            </a:extLst>
          </p:cNvPr>
          <p:cNvPicPr>
            <a:picLocks noChangeAspect="1"/>
          </p:cNvPicPr>
          <p:nvPr/>
        </p:nvPicPr>
        <p:blipFill rotWithShape="1">
          <a:blip r:embed="rId2"/>
          <a:srcRect l="40692" r="32834"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47B82E0-E3CC-A370-643C-1E3993E63F8B}"/>
              </a:ext>
            </a:extLst>
          </p:cNvPr>
          <p:cNvSpPr>
            <a:spLocks noGrp="1"/>
          </p:cNvSpPr>
          <p:nvPr>
            <p:ph idx="1"/>
          </p:nvPr>
        </p:nvSpPr>
        <p:spPr>
          <a:xfrm>
            <a:off x="2849562" y="2160589"/>
            <a:ext cx="6424440" cy="3880773"/>
          </a:xfrm>
        </p:spPr>
        <p:txBody>
          <a:bodyPr>
            <a:normAutofit/>
          </a:bodyPr>
          <a:lstStyle/>
          <a:p>
            <a:pPr marL="0" marR="0" indent="0">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1. Setting the Example: </a:t>
            </a:r>
          </a:p>
          <a:p>
            <a:pPr marL="400050" lvl="1" indent="0">
              <a:spcBef>
                <a:spcPts val="0"/>
              </a:spcBef>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When leaders prioritize risk management and demonstrate their commitment, it sets the tone for the entire organization. Employees are more likely to embrace risk management practices when they see it being taken seriously at the top.</a:t>
            </a:r>
          </a:p>
          <a:p>
            <a:pPr marL="0" marR="0" indent="0">
              <a:spcBef>
                <a:spcPts val="0"/>
              </a:spcBef>
              <a:spcAft>
                <a:spcPts val="0"/>
              </a:spcAft>
              <a:buNone/>
            </a:pP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 2.  Establishing Accountability: </a:t>
            </a:r>
          </a:p>
          <a:p>
            <a:pPr marL="400050" lvl="1" indent="0">
              <a:spcBef>
                <a:spcPts val="0"/>
              </a:spcBef>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A strong tone at the top instills a sense of accountability among employees and stakeholders. It sends a clear message that risk management is everyone's responsibility, and that there are consequences for non-compliance.</a:t>
            </a:r>
          </a:p>
          <a:p>
            <a:pPr marL="0" indent="0">
              <a:buNone/>
            </a:pPr>
            <a:endParaRPr lang="en-US" dirty="0"/>
          </a:p>
        </p:txBody>
      </p:sp>
      <p:sp>
        <p:nvSpPr>
          <p:cNvPr id="4" name="Slide Number Placeholder 3">
            <a:extLst>
              <a:ext uri="{FF2B5EF4-FFF2-40B4-BE49-F238E27FC236}">
                <a16:creationId xmlns:a16="http://schemas.microsoft.com/office/drawing/2014/main" id="{E6418CF8-B27F-7681-07EF-8824A4229531}"/>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14</a:t>
            </a:fld>
            <a:endParaRPr lang="en-US"/>
          </a:p>
        </p:txBody>
      </p:sp>
    </p:spTree>
    <p:extLst>
      <p:ext uri="{BB962C8B-B14F-4D97-AF65-F5344CB8AC3E}">
        <p14:creationId xmlns:p14="http://schemas.microsoft.com/office/powerpoint/2010/main" val="426636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CE43-DFEC-1BC3-460C-95F6CEC65C57}"/>
              </a:ext>
            </a:extLst>
          </p:cNvPr>
          <p:cNvSpPr>
            <a:spLocks noGrp="1"/>
          </p:cNvSpPr>
          <p:nvPr>
            <p:ph type="title"/>
          </p:nvPr>
        </p:nvSpPr>
        <p:spPr>
          <a:xfrm>
            <a:off x="2849562" y="609600"/>
            <a:ext cx="6424440" cy="1320800"/>
          </a:xfrm>
        </p:spPr>
        <p:txBody>
          <a:bodyPr>
            <a:normAutofit/>
          </a:bodyPr>
          <a:lstStyle/>
          <a:p>
            <a:pPr>
              <a:lnSpc>
                <a:spcPct val="90000"/>
              </a:lnSpc>
            </a:pPr>
            <a:r>
              <a:rPr lang="en-US" sz="2000" b="1"/>
              <a:t>Positive and Proactive Tone at the Top</a:t>
            </a:r>
            <a:br>
              <a:rPr lang="en-US" sz="2000" b="1"/>
            </a:br>
            <a:r>
              <a:rPr lang="en-US" sz="2000" b="1"/>
              <a:t>Crucial for Effective Risk Management Process</a:t>
            </a:r>
            <a:br>
              <a:rPr lang="en-US" sz="2000" b="1"/>
            </a:br>
            <a:r>
              <a:rPr lang="en-US" sz="2000" b="1"/>
              <a:t>Ten Key Reason</a:t>
            </a:r>
            <a:endParaRPr lang="en-US" sz="2000"/>
          </a:p>
        </p:txBody>
      </p:sp>
      <p:pic>
        <p:nvPicPr>
          <p:cNvPr id="6" name="Picture 5" descr="Large skydiving group mid-air">
            <a:extLst>
              <a:ext uri="{FF2B5EF4-FFF2-40B4-BE49-F238E27FC236}">
                <a16:creationId xmlns:a16="http://schemas.microsoft.com/office/drawing/2014/main" id="{FB398BA0-1DEE-B466-E73B-4F7E22EFA85C}"/>
              </a:ext>
            </a:extLst>
          </p:cNvPr>
          <p:cNvPicPr>
            <a:picLocks noChangeAspect="1"/>
          </p:cNvPicPr>
          <p:nvPr/>
        </p:nvPicPr>
        <p:blipFill rotWithShape="1">
          <a:blip r:embed="rId2"/>
          <a:srcRect l="40704" t="141" r="3286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5" name="Isosceles Triangle 1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C03DB34-44B3-8302-E576-E86E72E4923A}"/>
              </a:ext>
            </a:extLst>
          </p:cNvPr>
          <p:cNvSpPr>
            <a:spLocks noGrp="1"/>
          </p:cNvSpPr>
          <p:nvPr>
            <p:ph idx="1"/>
          </p:nvPr>
        </p:nvSpPr>
        <p:spPr>
          <a:xfrm>
            <a:off x="2849562" y="2160589"/>
            <a:ext cx="6424440" cy="3880773"/>
          </a:xfrm>
        </p:spPr>
        <p:txBody>
          <a:bodyPr>
            <a:normAutofit/>
          </a:bodyPr>
          <a:lstStyle/>
          <a:p>
            <a:pPr marL="0" marR="0" indent="0">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3. Promoting a Risk-Aware Culture:</a:t>
            </a:r>
          </a:p>
          <a:p>
            <a:pPr marL="0" marR="0" indent="0">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Through their words and actions, leaders shape the organization's culture. </a:t>
            </a:r>
          </a:p>
          <a:p>
            <a:pPr marL="0" marR="0" indent="0">
              <a:spcBef>
                <a:spcPts val="0"/>
              </a:spcBef>
              <a:spcAft>
                <a:spcPts val="0"/>
              </a:spcAft>
              <a:buNone/>
            </a:pPr>
            <a:r>
              <a:rPr lang="en-US" kern="100" dirty="0">
                <a:latin typeface="Calibri" panose="020F0502020204030204" pitchFamily="34" charset="0"/>
                <a:ea typeface="Times New Roman" panose="02020603050405020304" pitchFamily="18" charset="0"/>
                <a:cs typeface="Times New Roman" panose="02020603050405020304" pitchFamily="18" charset="0"/>
              </a:rPr>
              <a:t>	</a:t>
            </a:r>
            <a:r>
              <a:rPr lang="en-US" kern="100">
                <a:effectLst/>
                <a:latin typeface="Calibri" panose="020F0502020204030204" pitchFamily="34" charset="0"/>
                <a:ea typeface="Times New Roman" panose="02020603050405020304" pitchFamily="18" charset="0"/>
                <a:cs typeface="Times New Roman" panose="02020603050405020304" pitchFamily="18" charset="0"/>
              </a:rPr>
              <a:t>A positive tone at the top promotes a risk-aware culture, where risks are identified, 	evaluated, and mitigated. It encourages open communication about risks and fosters 	a mindset that values proactive risk management.</a:t>
            </a:r>
          </a:p>
          <a:p>
            <a:pPr marL="0" marR="0" indent="0">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4. Encouraging Board Engagement:</a:t>
            </a:r>
          </a:p>
          <a:p>
            <a:pPr marL="0" marR="0" indent="0">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Effective risk management requires active participation from the board of directors. A 	strong tone at the top encourages board engagement in risk oversight, ensuring that 	risks are adequately addressed and aligned with the organization's strategy.</a:t>
            </a:r>
          </a:p>
          <a:p>
            <a:endParaRPr lang="en-US" dirty="0"/>
          </a:p>
        </p:txBody>
      </p:sp>
      <p:sp>
        <p:nvSpPr>
          <p:cNvPr id="4" name="Slide Number Placeholder 3">
            <a:extLst>
              <a:ext uri="{FF2B5EF4-FFF2-40B4-BE49-F238E27FC236}">
                <a16:creationId xmlns:a16="http://schemas.microsoft.com/office/drawing/2014/main" id="{2807BA12-6189-6520-D835-1F7D095D6677}"/>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15</a:t>
            </a:fld>
            <a:endParaRPr lang="en-US"/>
          </a:p>
        </p:txBody>
      </p:sp>
    </p:spTree>
    <p:extLst>
      <p:ext uri="{BB962C8B-B14F-4D97-AF65-F5344CB8AC3E}">
        <p14:creationId xmlns:p14="http://schemas.microsoft.com/office/powerpoint/2010/main" val="150286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CE43-DFEC-1BC3-460C-95F6CEC65C57}"/>
              </a:ext>
            </a:extLst>
          </p:cNvPr>
          <p:cNvSpPr>
            <a:spLocks noGrp="1"/>
          </p:cNvSpPr>
          <p:nvPr>
            <p:ph type="title"/>
          </p:nvPr>
        </p:nvSpPr>
        <p:spPr>
          <a:xfrm>
            <a:off x="2849562" y="609600"/>
            <a:ext cx="6424440" cy="1320800"/>
          </a:xfrm>
        </p:spPr>
        <p:txBody>
          <a:bodyPr>
            <a:normAutofit/>
          </a:bodyPr>
          <a:lstStyle/>
          <a:p>
            <a:pPr>
              <a:lnSpc>
                <a:spcPct val="90000"/>
              </a:lnSpc>
            </a:pPr>
            <a:r>
              <a:rPr lang="en-US" sz="2000" b="1"/>
              <a:t>Positive and Proactive Tone at the Top</a:t>
            </a:r>
            <a:br>
              <a:rPr lang="en-US" sz="2000" b="1"/>
            </a:br>
            <a:r>
              <a:rPr lang="en-US" sz="2000" b="1"/>
              <a:t>Crucial for Effective Risk Management Process</a:t>
            </a:r>
            <a:br>
              <a:rPr lang="en-US" sz="2000" b="1"/>
            </a:br>
            <a:r>
              <a:rPr lang="en-US" sz="2000" b="1"/>
              <a:t>Ten Key Reason</a:t>
            </a:r>
            <a:endParaRPr lang="en-US" sz="2000"/>
          </a:p>
        </p:txBody>
      </p:sp>
      <p:pic>
        <p:nvPicPr>
          <p:cNvPr id="6" name="Picture 5" descr="Large skydiving group mid-air">
            <a:extLst>
              <a:ext uri="{FF2B5EF4-FFF2-40B4-BE49-F238E27FC236}">
                <a16:creationId xmlns:a16="http://schemas.microsoft.com/office/drawing/2014/main" id="{FB398BA0-1DEE-B466-E73B-4F7E22EFA85C}"/>
              </a:ext>
            </a:extLst>
          </p:cNvPr>
          <p:cNvPicPr>
            <a:picLocks noChangeAspect="1"/>
          </p:cNvPicPr>
          <p:nvPr/>
        </p:nvPicPr>
        <p:blipFill rotWithShape="1">
          <a:blip r:embed="rId2"/>
          <a:srcRect l="40704" t="141" r="3286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5" name="Isosceles Triangle 14">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C03DB34-44B3-8302-E576-E86E72E4923A}"/>
              </a:ext>
            </a:extLst>
          </p:cNvPr>
          <p:cNvSpPr>
            <a:spLocks noGrp="1"/>
          </p:cNvSpPr>
          <p:nvPr>
            <p:ph idx="1"/>
          </p:nvPr>
        </p:nvSpPr>
        <p:spPr>
          <a:xfrm>
            <a:off x="2849562" y="2160589"/>
            <a:ext cx="6424440" cy="3880773"/>
          </a:xfrm>
        </p:spPr>
        <p:txBody>
          <a:bodyPr>
            <a:normAutofit/>
          </a:bodyPr>
          <a:lstStyle/>
          <a:p>
            <a:pPr marL="0" marR="0" indent="0">
              <a:spcBef>
                <a:spcPts val="0"/>
              </a:spcBef>
              <a:spcAft>
                <a:spcPts val="0"/>
              </a:spcAft>
              <a:buNone/>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5. Enhancing Decision-making:</a:t>
            </a:r>
          </a:p>
          <a:p>
            <a:pPr marL="0" marR="0" indent="0">
              <a:spcBef>
                <a:spcPts val="0"/>
              </a:spcBef>
              <a:spcAft>
                <a:spcPts val="0"/>
              </a:spcAft>
              <a:buNone/>
            </a:pP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	When leaders prioritize risk management, it becomes an integral part of the decision-	making process. A positive tone at the top encourages a thorough consideration of 	the potential risks and rewards associated with each decision, leading to better-	informed and more effective choices.</a:t>
            </a:r>
          </a:p>
          <a:p>
            <a:pPr marL="0" marR="0" indent="0">
              <a:spcBef>
                <a:spcPts val="0"/>
              </a:spcBef>
              <a:spcAft>
                <a:spcPts val="0"/>
              </a:spcAft>
              <a:buNone/>
            </a:pPr>
            <a:endParaRPr lang="en-US"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b="1" kern="100" dirty="0">
                <a:effectLst/>
                <a:latin typeface="Calibri" panose="020F0502020204030204" pitchFamily="34" charset="0"/>
                <a:ea typeface="Times New Roman" panose="02020603050405020304" pitchFamily="18" charset="0"/>
                <a:cs typeface="Times New Roman" panose="02020603050405020304" pitchFamily="18" charset="0"/>
              </a:rPr>
              <a:t>6. Safeguarding Reputation:</a:t>
            </a:r>
          </a:p>
          <a:p>
            <a:pPr marL="0" marR="0" indent="0">
              <a:spcBef>
                <a:spcPts val="0"/>
              </a:spcBef>
              <a:spcAft>
                <a:spcPts val="0"/>
              </a:spcAft>
              <a:buNone/>
            </a:pP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	Reputational risks can have far-reaching impacts on organizations. A robust tone at the top emphasizes the importance of protecting the organization's reputation by actively managing risks that could damage public perception and stakeholder trust.</a:t>
            </a:r>
          </a:p>
          <a:p>
            <a:pPr marL="0" marR="0" indent="0">
              <a:spcBef>
                <a:spcPts val="0"/>
              </a:spcBef>
              <a:spcAft>
                <a:spcPts val="0"/>
              </a:spcAft>
              <a:buNone/>
            </a:pPr>
            <a:r>
              <a:rPr lang="en-US" kern="1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2807BA12-6189-6520-D835-1F7D095D6677}"/>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16</a:t>
            </a:fld>
            <a:endParaRPr lang="en-US"/>
          </a:p>
        </p:txBody>
      </p:sp>
    </p:spTree>
    <p:extLst>
      <p:ext uri="{BB962C8B-B14F-4D97-AF65-F5344CB8AC3E}">
        <p14:creationId xmlns:p14="http://schemas.microsoft.com/office/powerpoint/2010/main" val="29379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3B31-D52F-25FC-278B-F2470E190C5C}"/>
              </a:ext>
            </a:extLst>
          </p:cNvPr>
          <p:cNvSpPr>
            <a:spLocks noGrp="1"/>
          </p:cNvSpPr>
          <p:nvPr>
            <p:ph type="title"/>
          </p:nvPr>
        </p:nvSpPr>
        <p:spPr>
          <a:xfrm>
            <a:off x="2849562" y="609600"/>
            <a:ext cx="6424440" cy="1320800"/>
          </a:xfrm>
        </p:spPr>
        <p:txBody>
          <a:bodyPr>
            <a:normAutofit/>
          </a:bodyPr>
          <a:lstStyle/>
          <a:p>
            <a:pPr>
              <a:lnSpc>
                <a:spcPct val="90000"/>
              </a:lnSpc>
            </a:pPr>
            <a:r>
              <a:rPr lang="en-US" sz="2000" b="1"/>
              <a:t>Positive and Proactive Tone at the Top</a:t>
            </a:r>
            <a:br>
              <a:rPr lang="en-US" sz="2000" b="1"/>
            </a:br>
            <a:r>
              <a:rPr lang="en-US" sz="2000" b="1"/>
              <a:t>Crucial for Effective Risk Management Process</a:t>
            </a:r>
            <a:br>
              <a:rPr lang="en-US" sz="2000" b="1"/>
            </a:br>
            <a:r>
              <a:rPr lang="en-US" sz="2000" b="1"/>
              <a:t>Ten Key Reason</a:t>
            </a:r>
            <a:endParaRPr lang="en-US" sz="2000"/>
          </a:p>
        </p:txBody>
      </p:sp>
      <p:pic>
        <p:nvPicPr>
          <p:cNvPr id="6" name="Picture 5" descr="Large skydiving group mid-air">
            <a:extLst>
              <a:ext uri="{FF2B5EF4-FFF2-40B4-BE49-F238E27FC236}">
                <a16:creationId xmlns:a16="http://schemas.microsoft.com/office/drawing/2014/main" id="{5F606E25-0D22-741C-B419-6C0FEED7F954}"/>
              </a:ext>
            </a:extLst>
          </p:cNvPr>
          <p:cNvPicPr>
            <a:picLocks noChangeAspect="1"/>
          </p:cNvPicPr>
          <p:nvPr/>
        </p:nvPicPr>
        <p:blipFill rotWithShape="1">
          <a:blip r:embed="rId2"/>
          <a:srcRect l="40692" r="32834"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3D0F53B-5E8F-8839-EA2F-F1A2AB222FE5}"/>
              </a:ext>
            </a:extLst>
          </p:cNvPr>
          <p:cNvSpPr>
            <a:spLocks noGrp="1"/>
          </p:cNvSpPr>
          <p:nvPr>
            <p:ph idx="1"/>
          </p:nvPr>
        </p:nvSpPr>
        <p:spPr>
          <a:xfrm>
            <a:off x="2849562" y="2160589"/>
            <a:ext cx="6424440" cy="3880773"/>
          </a:xfrm>
        </p:spPr>
        <p:txBody>
          <a:bodyPr>
            <a:normAutofit/>
          </a:bodyPr>
          <a:lstStyle/>
          <a:p>
            <a:pPr marL="0" marR="0" indent="0">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7. Ensuring Compliance:</a:t>
            </a:r>
          </a:p>
          <a:p>
            <a:pPr marL="0" marR="0" indent="0">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Leaders play a vital role in ensuring compliance with laws, regulations, and ethical 	standards. An effective tone at the top creates a compliance-focused environment, 	emphasizing the importance of adhering to risk management policies and practices.</a:t>
            </a:r>
          </a:p>
          <a:p>
            <a:pPr marL="0" marR="0" indent="0">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a:t>
            </a:r>
            <a:endParaRPr lang="en-US" kern="100"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8. Strengthening Risk Communication:</a:t>
            </a:r>
          </a:p>
          <a:p>
            <a:pPr marL="0" marR="0" indent="0">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Open and transparent communication channels are vital for effective risk 	management. A positive tone at the top encourages transparent reporting of risks 	and incidents, enabling a proactive approach to risk mitigation and response.</a:t>
            </a:r>
          </a:p>
          <a:p>
            <a:endParaRPr lang="en-US" dirty="0"/>
          </a:p>
        </p:txBody>
      </p:sp>
      <p:sp>
        <p:nvSpPr>
          <p:cNvPr id="4" name="Slide Number Placeholder 3">
            <a:extLst>
              <a:ext uri="{FF2B5EF4-FFF2-40B4-BE49-F238E27FC236}">
                <a16:creationId xmlns:a16="http://schemas.microsoft.com/office/drawing/2014/main" id="{39EEC6F0-DB26-0D11-7693-8A3238D238A2}"/>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17</a:t>
            </a:fld>
            <a:endParaRPr lang="en-US"/>
          </a:p>
        </p:txBody>
      </p:sp>
    </p:spTree>
    <p:extLst>
      <p:ext uri="{BB962C8B-B14F-4D97-AF65-F5344CB8AC3E}">
        <p14:creationId xmlns:p14="http://schemas.microsoft.com/office/powerpoint/2010/main" val="238421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7740-572C-9088-BCF4-BB6820FDA40E}"/>
              </a:ext>
            </a:extLst>
          </p:cNvPr>
          <p:cNvSpPr>
            <a:spLocks noGrp="1"/>
          </p:cNvSpPr>
          <p:nvPr>
            <p:ph type="title"/>
          </p:nvPr>
        </p:nvSpPr>
        <p:spPr>
          <a:xfrm>
            <a:off x="2849562" y="609600"/>
            <a:ext cx="6424440" cy="1320800"/>
          </a:xfrm>
        </p:spPr>
        <p:txBody>
          <a:bodyPr>
            <a:normAutofit/>
          </a:bodyPr>
          <a:lstStyle/>
          <a:p>
            <a:pPr>
              <a:lnSpc>
                <a:spcPct val="90000"/>
              </a:lnSpc>
            </a:pPr>
            <a:r>
              <a:rPr lang="en-US" sz="2000" b="1"/>
              <a:t>Positive and Proactive Tone at the Top</a:t>
            </a:r>
            <a:br>
              <a:rPr lang="en-US" sz="2000" b="1"/>
            </a:br>
            <a:r>
              <a:rPr lang="en-US" sz="2000" b="1"/>
              <a:t>Crucial for Effective Risk Management Process</a:t>
            </a:r>
            <a:br>
              <a:rPr lang="en-US" sz="2000" b="1"/>
            </a:br>
            <a:r>
              <a:rPr lang="en-US" sz="2000" b="1"/>
              <a:t>Ten Key Reason</a:t>
            </a:r>
            <a:endParaRPr lang="en-US" sz="2000"/>
          </a:p>
        </p:txBody>
      </p:sp>
      <p:pic>
        <p:nvPicPr>
          <p:cNvPr id="6" name="Picture 5" descr="Large skydiving group mid-air">
            <a:extLst>
              <a:ext uri="{FF2B5EF4-FFF2-40B4-BE49-F238E27FC236}">
                <a16:creationId xmlns:a16="http://schemas.microsoft.com/office/drawing/2014/main" id="{7F127DEE-CE2E-B3F6-4F3B-11540D7F50B8}"/>
              </a:ext>
            </a:extLst>
          </p:cNvPr>
          <p:cNvPicPr>
            <a:picLocks noChangeAspect="1"/>
          </p:cNvPicPr>
          <p:nvPr/>
        </p:nvPicPr>
        <p:blipFill rotWithShape="1">
          <a:blip r:embed="rId2"/>
          <a:srcRect l="40692" r="32834"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7999EAE-1DF0-6E0B-DA1A-D89C75AF27FA}"/>
              </a:ext>
            </a:extLst>
          </p:cNvPr>
          <p:cNvSpPr>
            <a:spLocks noGrp="1"/>
          </p:cNvSpPr>
          <p:nvPr>
            <p:ph idx="1"/>
          </p:nvPr>
        </p:nvSpPr>
        <p:spPr>
          <a:xfrm>
            <a:off x="2849562" y="2160589"/>
            <a:ext cx="6424440" cy="3880773"/>
          </a:xfrm>
        </p:spPr>
        <p:txBody>
          <a:bodyPr>
            <a:normAutofit/>
          </a:bodyPr>
          <a:lstStyle/>
          <a:p>
            <a:pPr marL="0" marR="0" indent="0">
              <a:lnSpc>
                <a:spcPct val="90000"/>
              </a:lnSpc>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9. Building Investor Confidence:</a:t>
            </a:r>
          </a:p>
          <a:p>
            <a:pPr marL="0" marR="0" indent="0">
              <a:lnSpc>
                <a:spcPct val="90000"/>
              </a:lnSpc>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Investors and stakeholders value organizations that place importance on risk 	management. A strong tone at the top demonstrates to investors that risks are being 	actively managed, enhancing their confidence and trust in the organization.</a:t>
            </a:r>
          </a:p>
          <a:p>
            <a:pPr marL="0" marR="0" indent="0">
              <a:lnSpc>
                <a:spcPct val="90000"/>
              </a:lnSpc>
              <a:spcBef>
                <a:spcPts val="0"/>
              </a:spcBef>
              <a:spcAft>
                <a:spcPts val="0"/>
              </a:spcAft>
              <a:buNone/>
            </a:pPr>
            <a:endParaRPr lang="en-US" kern="10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r>
              <a:rPr lang="en-US" b="1" kern="100">
                <a:effectLst/>
                <a:latin typeface="Calibri" panose="020F0502020204030204" pitchFamily="34" charset="0"/>
                <a:ea typeface="Times New Roman" panose="02020603050405020304" pitchFamily="18" charset="0"/>
                <a:cs typeface="Times New Roman" panose="02020603050405020304" pitchFamily="18" charset="0"/>
              </a:rPr>
              <a:t>10. Achieving Long-term Sustainability:</a:t>
            </a:r>
          </a:p>
          <a:p>
            <a:pPr marL="0" marR="0" indent="0">
              <a:lnSpc>
                <a:spcPct val="90000"/>
              </a:lnSpc>
              <a:spcBef>
                <a:spcPts val="0"/>
              </a:spcBef>
              <a:spcAft>
                <a:spcPts val="0"/>
              </a:spcAft>
              <a:buNone/>
            </a:pPr>
            <a:r>
              <a:rPr lang="en-US" kern="100">
                <a:effectLst/>
                <a:latin typeface="Calibri" panose="020F0502020204030204" pitchFamily="34" charset="0"/>
                <a:ea typeface="Times New Roman" panose="02020603050405020304" pitchFamily="18" charset="0"/>
                <a:cs typeface="Times New Roman" panose="02020603050405020304" pitchFamily="18" charset="0"/>
              </a:rPr>
              <a:t>	Organizations with a positive tone at the top in risk management are more likely to 	achieve long-term sustainability. By proactively identifying and addressing risks, 	organizations can anticipate and adapt to changing environments, ensuring their 	long-term growth and success and gain competitive advantage.</a:t>
            </a:r>
          </a:p>
          <a:p>
            <a:pPr>
              <a:lnSpc>
                <a:spcPct val="90000"/>
              </a:lnSpc>
            </a:pPr>
            <a:endParaRPr lang="en-US"/>
          </a:p>
        </p:txBody>
      </p:sp>
      <p:sp>
        <p:nvSpPr>
          <p:cNvPr id="4" name="Slide Number Placeholder 3">
            <a:extLst>
              <a:ext uri="{FF2B5EF4-FFF2-40B4-BE49-F238E27FC236}">
                <a16:creationId xmlns:a16="http://schemas.microsoft.com/office/drawing/2014/main" id="{66DE02AE-7A5C-CFF5-84C7-653DCCC64CEF}"/>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18</a:t>
            </a:fld>
            <a:endParaRPr lang="en-US"/>
          </a:p>
        </p:txBody>
      </p:sp>
    </p:spTree>
    <p:extLst>
      <p:ext uri="{BB962C8B-B14F-4D97-AF65-F5344CB8AC3E}">
        <p14:creationId xmlns:p14="http://schemas.microsoft.com/office/powerpoint/2010/main" val="3144431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C3F5-21A5-5B0C-0E67-8016FD805A4C}"/>
              </a:ext>
            </a:extLst>
          </p:cNvPr>
          <p:cNvSpPr>
            <a:spLocks noGrp="1"/>
          </p:cNvSpPr>
          <p:nvPr>
            <p:ph type="title"/>
          </p:nvPr>
        </p:nvSpPr>
        <p:spPr>
          <a:xfrm>
            <a:off x="677334" y="609600"/>
            <a:ext cx="8596668" cy="1320800"/>
          </a:xfrm>
        </p:spPr>
        <p:txBody>
          <a:bodyPr vert="horz" lIns="91440" tIns="45720" rIns="91440" bIns="45720" rtlCol="0" anchor="t">
            <a:normAutofit/>
          </a:bodyPr>
          <a:lstStyle/>
          <a:p>
            <a:pPr algn="ctr"/>
            <a:r>
              <a:rPr lang="en-US" b="1" dirty="0"/>
              <a:t>Conclusion in </a:t>
            </a:r>
            <a:br>
              <a:rPr lang="en-US" b="1" dirty="0"/>
            </a:br>
            <a:r>
              <a:rPr lang="en-US" b="1" dirty="0"/>
              <a:t>Shaping a Risk Management Attitude</a:t>
            </a:r>
          </a:p>
        </p:txBody>
      </p:sp>
      <p:sp>
        <p:nvSpPr>
          <p:cNvPr id="9" name="Rectangle 8">
            <a:extLst>
              <a:ext uri="{FF2B5EF4-FFF2-40B4-BE49-F238E27FC236}">
                <a16:creationId xmlns:a16="http://schemas.microsoft.com/office/drawing/2014/main" id="{163017A3-DF3A-9984-A9BD-3012A415993B}"/>
              </a:ext>
            </a:extLst>
          </p:cNvPr>
          <p:cNvSpPr/>
          <p:nvPr/>
        </p:nvSpPr>
        <p:spPr>
          <a:xfrm>
            <a:off x="8412480" y="2160125"/>
            <a:ext cx="2489200" cy="38807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spcBef>
                <a:spcPts val="1000"/>
              </a:spcBef>
              <a:buClr>
                <a:schemeClr val="accent1"/>
              </a:buClr>
              <a:buSzPct val="80000"/>
              <a:buFont typeface="Wingdings 3" charset="2"/>
              <a:buChar char=""/>
            </a:pPr>
            <a:endParaRPr lang="en-US" sz="1500" b="1"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1500" b="1" dirty="0">
              <a:solidFill>
                <a:schemeClr val="tx1">
                  <a:lumMod val="75000"/>
                  <a:lumOff val="25000"/>
                </a:schemeClr>
              </a:solidFill>
            </a:endParaRPr>
          </a:p>
          <a:p>
            <a:pPr>
              <a:spcBef>
                <a:spcPts val="1000"/>
              </a:spcBef>
              <a:buClr>
                <a:schemeClr val="accent1"/>
              </a:buClr>
              <a:buSzPct val="80000"/>
              <a:buFont typeface="Wingdings 3" charset="2"/>
              <a:buChar char=""/>
            </a:pPr>
            <a:endParaRPr lang="en-US" sz="1500" b="1"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b="1" dirty="0">
                <a:solidFill>
                  <a:schemeClr val="tx1">
                    <a:lumMod val="75000"/>
                    <a:lumOff val="25000"/>
                  </a:schemeClr>
                </a:solidFill>
              </a:rPr>
              <a:t>Leaders on all level, from Board of Director to lowest level supervisors need to demonstrate their commitment</a:t>
            </a:r>
          </a:p>
        </p:txBody>
      </p:sp>
      <p:sp>
        <p:nvSpPr>
          <p:cNvPr id="4" name="Slide Number Placeholder 3">
            <a:extLst>
              <a:ext uri="{FF2B5EF4-FFF2-40B4-BE49-F238E27FC236}">
                <a16:creationId xmlns:a16="http://schemas.microsoft.com/office/drawing/2014/main" id="{72A6DAAE-84C0-2F21-608F-179E6BADDA4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D57F1E4F-1CFF-5643-939E-217C01CDF565}" type="slidenum">
              <a:rPr lang="en-US"/>
              <a:pPr defTabSz="914400">
                <a:spcAft>
                  <a:spcPts val="600"/>
                </a:spcAft>
              </a:pPr>
              <a:t>19</a:t>
            </a:fld>
            <a:endParaRPr lang="en-US"/>
          </a:p>
        </p:txBody>
      </p:sp>
      <p:graphicFrame>
        <p:nvGraphicFramePr>
          <p:cNvPr id="8" name="Table 8">
            <a:extLst>
              <a:ext uri="{FF2B5EF4-FFF2-40B4-BE49-F238E27FC236}">
                <a16:creationId xmlns:a16="http://schemas.microsoft.com/office/drawing/2014/main" id="{6C5D1FE7-E957-47E9-6F35-AB09289AF44F}"/>
              </a:ext>
            </a:extLst>
          </p:cNvPr>
          <p:cNvGraphicFramePr>
            <a:graphicFrameLocks noGrp="1"/>
          </p:cNvGraphicFramePr>
          <p:nvPr>
            <p:ph idx="1"/>
            <p:extLst>
              <p:ext uri="{D42A27DB-BD31-4B8C-83A1-F6EECF244321}">
                <p14:modId xmlns:p14="http://schemas.microsoft.com/office/powerpoint/2010/main" val="2086058098"/>
              </p:ext>
            </p:extLst>
          </p:nvPr>
        </p:nvGraphicFramePr>
        <p:xfrm>
          <a:off x="325120" y="2575742"/>
          <a:ext cx="7767846" cy="3563425"/>
        </p:xfrm>
        <a:graphic>
          <a:graphicData uri="http://schemas.openxmlformats.org/drawingml/2006/table">
            <a:tbl>
              <a:tblPr firstRow="1" bandRow="1">
                <a:noFill/>
                <a:tableStyleId>{5C22544A-7EE6-4342-B048-85BDC9FD1C3A}</a:tableStyleId>
              </a:tblPr>
              <a:tblGrid>
                <a:gridCol w="2036868">
                  <a:extLst>
                    <a:ext uri="{9D8B030D-6E8A-4147-A177-3AD203B41FA5}">
                      <a16:colId xmlns:a16="http://schemas.microsoft.com/office/drawing/2014/main" val="260961089"/>
                    </a:ext>
                  </a:extLst>
                </a:gridCol>
                <a:gridCol w="1588877">
                  <a:extLst>
                    <a:ext uri="{9D8B030D-6E8A-4147-A177-3AD203B41FA5}">
                      <a16:colId xmlns:a16="http://schemas.microsoft.com/office/drawing/2014/main" val="4114606286"/>
                    </a:ext>
                  </a:extLst>
                </a:gridCol>
                <a:gridCol w="1896955">
                  <a:extLst>
                    <a:ext uri="{9D8B030D-6E8A-4147-A177-3AD203B41FA5}">
                      <a16:colId xmlns:a16="http://schemas.microsoft.com/office/drawing/2014/main" val="665399516"/>
                    </a:ext>
                  </a:extLst>
                </a:gridCol>
                <a:gridCol w="2245146">
                  <a:extLst>
                    <a:ext uri="{9D8B030D-6E8A-4147-A177-3AD203B41FA5}">
                      <a16:colId xmlns:a16="http://schemas.microsoft.com/office/drawing/2014/main" val="663488119"/>
                    </a:ext>
                  </a:extLst>
                </a:gridCol>
              </a:tblGrid>
              <a:tr h="979742">
                <a:tc>
                  <a:txBody>
                    <a:bodyPr/>
                    <a:lstStyle/>
                    <a:p>
                      <a:r>
                        <a:rPr lang="en-US" sz="1700" b="0" cap="none" spc="0">
                          <a:solidFill>
                            <a:schemeClr val="tx1"/>
                          </a:solidFill>
                        </a:rPr>
                        <a:t>Walk the Talk</a:t>
                      </a:r>
                    </a:p>
                  </a:txBody>
                  <a:tcPr marL="48428" marR="48428" marT="48428" marB="96855" anchor="b">
                    <a:lnL w="12700" cmpd="sng">
                      <a:noFill/>
                    </a:lnL>
                    <a:lnR w="12700" cmpd="sng">
                      <a:noFill/>
                    </a:lnR>
                    <a:lnT w="9525" cap="flat" cmpd="sng" algn="ctr">
                      <a:noFill/>
                      <a:prstDash val="solid"/>
                    </a:lnT>
                    <a:lnB w="38100" cmpd="sng">
                      <a:noFill/>
                    </a:lnB>
                    <a:noFill/>
                  </a:tcPr>
                </a:tc>
                <a:tc>
                  <a:txBody>
                    <a:bodyPr/>
                    <a:lstStyle/>
                    <a:p>
                      <a:r>
                        <a:rPr lang="en-US" sz="1700" b="0" cap="none" spc="0">
                          <a:solidFill>
                            <a:schemeClr val="tx1"/>
                          </a:solidFill>
                        </a:rPr>
                        <a:t>Show support</a:t>
                      </a:r>
                    </a:p>
                  </a:txBody>
                  <a:tcPr marL="48428" marR="48428" marT="48428" marB="96855" anchor="b">
                    <a:lnL w="12700" cmpd="sng">
                      <a:noFill/>
                    </a:lnL>
                    <a:lnR w="12700" cmpd="sng">
                      <a:noFill/>
                    </a:lnR>
                    <a:lnT w="9525" cap="flat" cmpd="sng" algn="ctr">
                      <a:noFill/>
                      <a:prstDash val="solid"/>
                    </a:lnT>
                    <a:lnB w="38100" cmpd="sng">
                      <a:noFill/>
                    </a:lnB>
                    <a:noFill/>
                  </a:tcPr>
                </a:tc>
                <a:tc>
                  <a:txBody>
                    <a:bodyPr/>
                    <a:lstStyle/>
                    <a:p>
                      <a:r>
                        <a:rPr lang="en-US" sz="1700" b="0" cap="none" spc="0">
                          <a:solidFill>
                            <a:schemeClr val="tx1"/>
                          </a:solidFill>
                        </a:rPr>
                        <a:t>Continuously improve</a:t>
                      </a:r>
                    </a:p>
                  </a:txBody>
                  <a:tcPr marL="48428" marR="48428" marT="48428" marB="96855" anchor="b">
                    <a:lnL w="12700" cmpd="sng">
                      <a:noFill/>
                    </a:lnL>
                    <a:lnR w="12700" cmpd="sng">
                      <a:noFill/>
                    </a:lnR>
                    <a:lnT w="9525" cap="flat" cmpd="sng" algn="ctr">
                      <a:noFill/>
                      <a:prstDash val="solid"/>
                    </a:lnT>
                    <a:lnB w="38100" cmpd="sng">
                      <a:noFill/>
                    </a:lnB>
                    <a:noFill/>
                  </a:tcPr>
                </a:tc>
                <a:tc>
                  <a:txBody>
                    <a:bodyPr/>
                    <a:lstStyle/>
                    <a:p>
                      <a:r>
                        <a:rPr lang="en-US" sz="1700" b="0" cap="none" spc="0">
                          <a:solidFill>
                            <a:schemeClr val="tx1"/>
                          </a:solidFill>
                        </a:rPr>
                        <a:t>Avoid misleading action</a:t>
                      </a:r>
                    </a:p>
                  </a:txBody>
                  <a:tcPr marL="48428" marR="48428" marT="48428" marB="9685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251876296"/>
                  </a:ext>
                </a:extLst>
              </a:tr>
              <a:tr h="2069799">
                <a:tc>
                  <a:txBody>
                    <a:bodyPr/>
                    <a:lstStyle/>
                    <a:p>
                      <a:r>
                        <a:rPr lang="en-US" sz="1600" cap="none" spc="0" dirty="0">
                          <a:solidFill>
                            <a:schemeClr val="tx1"/>
                          </a:solidFill>
                        </a:rPr>
                        <a:t>A leader’s words and actions have a profound impact on the employees</a:t>
                      </a:r>
                    </a:p>
                  </a:txBody>
                  <a:tcPr marL="48428" marR="48428" marT="48428" marB="96855">
                    <a:lnL w="12700" cmpd="sng">
                      <a:noFill/>
                      <a:prstDash val="solid"/>
                    </a:lnL>
                    <a:lnR w="12700" cmpd="sng">
                      <a:noFill/>
                      <a:prstDash val="solid"/>
                    </a:lnR>
                    <a:lnT w="38100" cmpd="sng">
                      <a:noFill/>
                    </a:lnT>
                    <a:lnB w="12700" cmpd="sng">
                      <a:noFill/>
                      <a:prstDash val="solid"/>
                    </a:lnB>
                    <a:noFill/>
                  </a:tcPr>
                </a:tc>
                <a:tc>
                  <a:txBody>
                    <a:bodyPr/>
                    <a:lstStyle/>
                    <a:p>
                      <a:r>
                        <a:rPr lang="en-US" sz="1600" cap="none" spc="0" dirty="0">
                          <a:solidFill>
                            <a:schemeClr val="tx1"/>
                          </a:solidFill>
                        </a:rPr>
                        <a:t>Actions that leaders take to support on risk management culture should be openly discussed and included in any business process</a:t>
                      </a:r>
                    </a:p>
                  </a:txBody>
                  <a:tcPr marL="48428" marR="48428" marT="48428" marB="96855">
                    <a:lnL w="12700" cmpd="sng">
                      <a:noFill/>
                      <a:prstDash val="solid"/>
                    </a:lnL>
                    <a:lnR w="12700" cmpd="sng">
                      <a:noFill/>
                      <a:prstDash val="solid"/>
                    </a:lnR>
                    <a:lnT w="38100" cmpd="sng">
                      <a:noFill/>
                    </a:lnT>
                    <a:lnB w="12700" cmpd="sng">
                      <a:noFill/>
                      <a:prstDash val="solid"/>
                    </a:lnB>
                    <a:noFill/>
                  </a:tcPr>
                </a:tc>
                <a:tc>
                  <a:txBody>
                    <a:bodyPr/>
                    <a:lstStyle/>
                    <a:p>
                      <a:r>
                        <a:rPr lang="en-US" sz="1600" cap="none" spc="0" dirty="0">
                          <a:solidFill>
                            <a:schemeClr val="tx1"/>
                          </a:solidFill>
                        </a:rPr>
                        <a:t>Leaders should regularly find opportunities to bring evidence of their risk focused commitment to life in an authentic way</a:t>
                      </a:r>
                    </a:p>
                  </a:txBody>
                  <a:tcPr marL="48428" marR="48428" marT="48428" marB="96855">
                    <a:lnL w="12700" cmpd="sng">
                      <a:noFill/>
                      <a:prstDash val="solid"/>
                    </a:lnL>
                    <a:lnR w="12700" cmpd="sng">
                      <a:noFill/>
                      <a:prstDash val="solid"/>
                    </a:lnR>
                    <a:lnT w="38100" cmpd="sng">
                      <a:noFill/>
                    </a:lnT>
                    <a:lnB w="12700" cmpd="sng">
                      <a:noFill/>
                      <a:prstDash val="solid"/>
                    </a:lnB>
                    <a:noFill/>
                  </a:tcPr>
                </a:tc>
                <a:tc>
                  <a:txBody>
                    <a:bodyPr/>
                    <a:lstStyle/>
                    <a:p>
                      <a:r>
                        <a:rPr lang="en-US" sz="1600" cap="none" spc="0" dirty="0">
                          <a:solidFill>
                            <a:schemeClr val="tx1"/>
                          </a:solidFill>
                        </a:rPr>
                        <a:t>Leaders must be aware of actions that undermine the risk management culture</a:t>
                      </a:r>
                    </a:p>
                  </a:txBody>
                  <a:tcPr marL="48428" marR="48428" marT="48428" marB="96855">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360725838"/>
                  </a:ext>
                </a:extLst>
              </a:tr>
            </a:tbl>
          </a:graphicData>
        </a:graphic>
      </p:graphicFrame>
    </p:spTree>
    <p:extLst>
      <p:ext uri="{BB962C8B-B14F-4D97-AF65-F5344CB8AC3E}">
        <p14:creationId xmlns:p14="http://schemas.microsoft.com/office/powerpoint/2010/main" val="390404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A8DE-BC0C-99A6-480A-02368001E619}"/>
              </a:ext>
            </a:extLst>
          </p:cNvPr>
          <p:cNvSpPr>
            <a:spLocks noGrp="1"/>
          </p:cNvSpPr>
          <p:nvPr>
            <p:ph type="title"/>
          </p:nvPr>
        </p:nvSpPr>
        <p:spPr>
          <a:xfrm>
            <a:off x="2786047" y="609600"/>
            <a:ext cx="6487955" cy="1320800"/>
          </a:xfrm>
        </p:spPr>
        <p:txBody>
          <a:bodyPr>
            <a:normAutofit/>
          </a:bodyPr>
          <a:lstStyle/>
          <a:p>
            <a:r>
              <a:rPr lang="en-US" b="1"/>
              <a:t>No Risk No Reward</a:t>
            </a:r>
          </a:p>
        </p:txBody>
      </p:sp>
      <p:pic>
        <p:nvPicPr>
          <p:cNvPr id="12" name="Picture 5" descr="Large skydiving group mid-air">
            <a:extLst>
              <a:ext uri="{FF2B5EF4-FFF2-40B4-BE49-F238E27FC236}">
                <a16:creationId xmlns:a16="http://schemas.microsoft.com/office/drawing/2014/main" id="{B6A77946-DEC9-5AEF-4479-61A5D0600CED}"/>
              </a:ext>
            </a:extLst>
          </p:cNvPr>
          <p:cNvPicPr>
            <a:picLocks noChangeAspect="1"/>
          </p:cNvPicPr>
          <p:nvPr/>
        </p:nvPicPr>
        <p:blipFill rotWithShape="1">
          <a:blip r:embed="rId2">
            <a:duotone>
              <a:prstClr val="black"/>
              <a:schemeClr val="tx2">
                <a:tint val="45000"/>
                <a:satMod val="400000"/>
              </a:schemeClr>
            </a:duotone>
          </a:blip>
          <a:srcRect l="37363" r="3619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3" name="Isosceles Triangle 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6E1EA11-68A3-CDE7-7D9F-35A4E7A58780}"/>
              </a:ext>
            </a:extLst>
          </p:cNvPr>
          <p:cNvSpPr>
            <a:spLocks noGrp="1"/>
          </p:cNvSpPr>
          <p:nvPr>
            <p:ph idx="1"/>
          </p:nvPr>
        </p:nvSpPr>
        <p:spPr>
          <a:xfrm>
            <a:off x="2786047" y="2160589"/>
            <a:ext cx="6487955" cy="3880773"/>
          </a:xfrm>
        </p:spPr>
        <p:txBody>
          <a:bodyPr>
            <a:normAutofit/>
          </a:bodyPr>
          <a:lstStyle/>
          <a:p>
            <a:pPr>
              <a:lnSpc>
                <a:spcPct val="90000"/>
              </a:lnSpc>
            </a:pPr>
            <a:r>
              <a:rPr lang="en-US" sz="1700" dirty="0"/>
              <a:t>To obtain significant success or gain desirable outcomes we must be willing to embrace uncertainty and venture outside the comfort zone</a:t>
            </a:r>
          </a:p>
          <a:p>
            <a:pPr>
              <a:lnSpc>
                <a:spcPct val="90000"/>
              </a:lnSpc>
            </a:pPr>
            <a:r>
              <a:rPr lang="en-US" sz="1700" dirty="0"/>
              <a:t>Playing it safe and avoid all risks will lead to stagnant existence of your business</a:t>
            </a:r>
          </a:p>
          <a:p>
            <a:pPr>
              <a:lnSpc>
                <a:spcPct val="90000"/>
              </a:lnSpc>
            </a:pPr>
            <a:r>
              <a:rPr lang="en-US" sz="1700" dirty="0"/>
              <a:t>On the other hand, taking risks without understanding will lead to a disaster (as we have seen in many cases)</a:t>
            </a:r>
          </a:p>
          <a:p>
            <a:pPr>
              <a:lnSpc>
                <a:spcPct val="90000"/>
              </a:lnSpc>
            </a:pPr>
            <a:r>
              <a:rPr lang="en-US" sz="1700" dirty="0"/>
              <a:t>Good risk management opens opportunities and potential rewards, it’s not done because of regulations but it’s  prudent management </a:t>
            </a:r>
          </a:p>
          <a:p>
            <a:pPr>
              <a:lnSpc>
                <a:spcPct val="90000"/>
              </a:lnSpc>
            </a:pPr>
            <a:r>
              <a:rPr lang="en-US" sz="1700" dirty="0"/>
              <a:t>It’s not a choice, it’s a need for executives and for all employees </a:t>
            </a:r>
          </a:p>
          <a:p>
            <a:pPr>
              <a:lnSpc>
                <a:spcPct val="90000"/>
              </a:lnSpc>
            </a:pPr>
            <a:r>
              <a:rPr lang="en-US" sz="1700" dirty="0"/>
              <a:t>Building risk culture and setting the tone is essential</a:t>
            </a:r>
          </a:p>
        </p:txBody>
      </p:sp>
      <p:sp>
        <p:nvSpPr>
          <p:cNvPr id="4" name="Slide Number Placeholder 3">
            <a:extLst>
              <a:ext uri="{FF2B5EF4-FFF2-40B4-BE49-F238E27FC236}">
                <a16:creationId xmlns:a16="http://schemas.microsoft.com/office/drawing/2014/main" id="{ADB4B1CD-8592-39E3-EF47-91549BC400BC}"/>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2</a:t>
            </a:fld>
            <a:endParaRPr lang="en-US"/>
          </a:p>
        </p:txBody>
      </p:sp>
    </p:spTree>
    <p:extLst>
      <p:ext uri="{BB962C8B-B14F-4D97-AF65-F5344CB8AC3E}">
        <p14:creationId xmlns:p14="http://schemas.microsoft.com/office/powerpoint/2010/main" val="25225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109A-028C-BE3F-28F1-80C35834CB1E}"/>
              </a:ext>
            </a:extLst>
          </p:cNvPr>
          <p:cNvSpPr>
            <a:spLocks noGrp="1"/>
          </p:cNvSpPr>
          <p:nvPr>
            <p:ph type="title"/>
          </p:nvPr>
        </p:nvSpPr>
        <p:spPr/>
        <p:txBody>
          <a:bodyPr/>
          <a:lstStyle/>
          <a:p>
            <a:pPr algn="ctr"/>
            <a:r>
              <a:rPr lang="en-US" b="1" dirty="0"/>
              <a:t>Questions?</a:t>
            </a:r>
          </a:p>
        </p:txBody>
      </p:sp>
      <p:sp>
        <p:nvSpPr>
          <p:cNvPr id="3" name="Content Placeholder 2">
            <a:extLst>
              <a:ext uri="{FF2B5EF4-FFF2-40B4-BE49-F238E27FC236}">
                <a16:creationId xmlns:a16="http://schemas.microsoft.com/office/drawing/2014/main" id="{AC173D2E-C58E-6370-009A-FE4328145E75}"/>
              </a:ext>
            </a:extLst>
          </p:cNvPr>
          <p:cNvSpPr>
            <a:spLocks noGrp="1"/>
          </p:cNvSpPr>
          <p:nvPr>
            <p:ph idx="1"/>
          </p:nvPr>
        </p:nvSpPr>
        <p:spPr/>
        <p:txBody>
          <a:bodyPr/>
          <a:lstStyle/>
          <a:p>
            <a:pPr marL="0" indent="0">
              <a:buNone/>
            </a:pPr>
            <a:endParaRPr lang="en-US" dirty="0"/>
          </a:p>
          <a:p>
            <a:pPr marL="0" indent="0" algn="ctr">
              <a:buNone/>
            </a:pPr>
            <a:r>
              <a:rPr lang="en-US" sz="2400" b="1" dirty="0"/>
              <a:t>Erich Schumann</a:t>
            </a:r>
          </a:p>
          <a:p>
            <a:pPr marL="0" indent="0" algn="ctr">
              <a:buNone/>
            </a:pPr>
            <a:r>
              <a:rPr lang="en-US" sz="2400" b="1" dirty="0"/>
              <a:t>Global Atlantic Partners LLC</a:t>
            </a:r>
          </a:p>
          <a:p>
            <a:pPr marL="0" indent="0" algn="ctr">
              <a:buNone/>
            </a:pPr>
            <a:r>
              <a:rPr lang="en-US" sz="2400" dirty="0">
                <a:hlinkClick r:id="rId2"/>
              </a:rPr>
              <a:t>schumann@brandeis.edu</a:t>
            </a:r>
            <a:endParaRPr lang="en-US" sz="2400" dirty="0"/>
          </a:p>
          <a:p>
            <a:pPr marL="0" indent="0" algn="ctr">
              <a:buNone/>
            </a:pPr>
            <a:r>
              <a:rPr lang="en-US" sz="2400" dirty="0">
                <a:hlinkClick r:id="rId3"/>
              </a:rPr>
              <a:t>eschumann@globalatlanticpartners.com</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422F2384-3DE8-DA09-5856-026172D3C949}"/>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88272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34C7-4D00-46A1-BF25-895CBA2335B7}"/>
              </a:ext>
            </a:extLst>
          </p:cNvPr>
          <p:cNvSpPr>
            <a:spLocks noGrp="1"/>
          </p:cNvSpPr>
          <p:nvPr>
            <p:ph type="title"/>
          </p:nvPr>
        </p:nvSpPr>
        <p:spPr>
          <a:xfrm>
            <a:off x="2849562" y="609600"/>
            <a:ext cx="6424440" cy="1320800"/>
          </a:xfrm>
        </p:spPr>
        <p:txBody>
          <a:bodyPr>
            <a:normAutofit/>
          </a:bodyPr>
          <a:lstStyle/>
          <a:p>
            <a:r>
              <a:rPr lang="en-US" b="1" dirty="0"/>
              <a:t>Key Elements of Good </a:t>
            </a:r>
            <a:br>
              <a:rPr lang="en-US" b="1" dirty="0"/>
            </a:br>
            <a:r>
              <a:rPr lang="en-US" b="1" dirty="0"/>
              <a:t>Risk Management Culture</a:t>
            </a:r>
            <a:endParaRPr lang="en-US" b="1"/>
          </a:p>
        </p:txBody>
      </p:sp>
      <p:pic>
        <p:nvPicPr>
          <p:cNvPr id="6" name="Picture 5" descr="3D rendering of game pieces tied together with a rope">
            <a:extLst>
              <a:ext uri="{FF2B5EF4-FFF2-40B4-BE49-F238E27FC236}">
                <a16:creationId xmlns:a16="http://schemas.microsoft.com/office/drawing/2014/main" id="{5C91C9ED-7B19-0A14-065B-3E40B7FAC66E}"/>
              </a:ext>
            </a:extLst>
          </p:cNvPr>
          <p:cNvPicPr>
            <a:picLocks noChangeAspect="1"/>
          </p:cNvPicPr>
          <p:nvPr/>
        </p:nvPicPr>
        <p:blipFill rotWithShape="1">
          <a:blip r:embed="rId2"/>
          <a:srcRect l="25757" r="44385" b="-2"/>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9DD580E-868E-41AD-BCE4-0A4145C62B5C}"/>
              </a:ext>
            </a:extLst>
          </p:cNvPr>
          <p:cNvSpPr>
            <a:spLocks noGrp="1"/>
          </p:cNvSpPr>
          <p:nvPr>
            <p:ph idx="1"/>
          </p:nvPr>
        </p:nvSpPr>
        <p:spPr>
          <a:xfrm>
            <a:off x="2849562" y="2160589"/>
            <a:ext cx="6424440" cy="3880773"/>
          </a:xfrm>
        </p:spPr>
        <p:txBody>
          <a:bodyPr>
            <a:normAutofit/>
          </a:bodyPr>
          <a:lstStyle/>
          <a:p>
            <a:pPr>
              <a:lnSpc>
                <a:spcPct val="90000"/>
              </a:lnSpc>
            </a:pPr>
            <a:r>
              <a:rPr lang="en-US" sz="1700"/>
              <a:t>A distinct and consistent tone from the top from the board and senior management in respect of risk taking and avoidance (and also consideration of tone at all levels)</a:t>
            </a:r>
          </a:p>
          <a:p>
            <a:pPr>
              <a:lnSpc>
                <a:spcPct val="90000"/>
              </a:lnSpc>
            </a:pPr>
            <a:r>
              <a:rPr lang="en-US" sz="1700"/>
              <a:t>A commitment to ethical principles, reflected in a concern with the ethical profile of individuals and the application of ethics and the consideration of wider stakeholder positions in decision making</a:t>
            </a:r>
          </a:p>
          <a:p>
            <a:pPr>
              <a:lnSpc>
                <a:spcPct val="90000"/>
              </a:lnSpc>
            </a:pPr>
            <a:r>
              <a:rPr lang="en-US" sz="1700"/>
              <a:t>A common acceptance through the organization of the importance of continuous management of risk, including clear accountability for and ownership of specific risks and risk areas</a:t>
            </a:r>
          </a:p>
          <a:p>
            <a:pPr>
              <a:lnSpc>
                <a:spcPct val="90000"/>
              </a:lnSpc>
            </a:pPr>
            <a:r>
              <a:rPr lang="en-US" sz="1700"/>
              <a:t>Transparent and timely risk information flowing up and down the organization with bad news rapidly communicated without fear of blame</a:t>
            </a:r>
          </a:p>
        </p:txBody>
      </p:sp>
      <p:sp>
        <p:nvSpPr>
          <p:cNvPr id="4" name="Slide Number Placeholder 3">
            <a:extLst>
              <a:ext uri="{FF2B5EF4-FFF2-40B4-BE49-F238E27FC236}">
                <a16:creationId xmlns:a16="http://schemas.microsoft.com/office/drawing/2014/main" id="{C1C3CAEF-3142-49BD-858C-16212D9A4BF4}"/>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3</a:t>
            </a:fld>
            <a:endParaRPr lang="en-US"/>
          </a:p>
        </p:txBody>
      </p:sp>
    </p:spTree>
    <p:extLst>
      <p:ext uri="{BB962C8B-B14F-4D97-AF65-F5344CB8AC3E}">
        <p14:creationId xmlns:p14="http://schemas.microsoft.com/office/powerpoint/2010/main" val="61120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4918-CD9F-4F3D-80A0-FCD74BE28318}"/>
              </a:ext>
            </a:extLst>
          </p:cNvPr>
          <p:cNvSpPr>
            <a:spLocks noGrp="1"/>
          </p:cNvSpPr>
          <p:nvPr>
            <p:ph type="title"/>
          </p:nvPr>
        </p:nvSpPr>
        <p:spPr>
          <a:xfrm>
            <a:off x="2786047" y="609600"/>
            <a:ext cx="6487955" cy="1320800"/>
          </a:xfrm>
        </p:spPr>
        <p:txBody>
          <a:bodyPr>
            <a:normAutofit/>
          </a:bodyPr>
          <a:lstStyle/>
          <a:p>
            <a:r>
              <a:rPr lang="en-US" b="1" dirty="0"/>
              <a:t>Key Elements of Good </a:t>
            </a:r>
            <a:br>
              <a:rPr lang="en-US" b="1" dirty="0"/>
            </a:br>
            <a:r>
              <a:rPr lang="en-US" b="1" dirty="0"/>
              <a:t>Risk Management Culture</a:t>
            </a:r>
            <a:endParaRPr lang="en-US"/>
          </a:p>
        </p:txBody>
      </p:sp>
      <p:pic>
        <p:nvPicPr>
          <p:cNvPr id="6" name="Picture 5" descr="Large skydiving group mid-air">
            <a:extLst>
              <a:ext uri="{FF2B5EF4-FFF2-40B4-BE49-F238E27FC236}">
                <a16:creationId xmlns:a16="http://schemas.microsoft.com/office/drawing/2014/main" id="{89C084C4-2D15-DD1F-0582-3FC92C6669F2}"/>
              </a:ext>
            </a:extLst>
          </p:cNvPr>
          <p:cNvPicPr>
            <a:picLocks noChangeAspect="1"/>
          </p:cNvPicPr>
          <p:nvPr/>
        </p:nvPicPr>
        <p:blipFill rotWithShape="1">
          <a:blip r:embed="rId2">
            <a:duotone>
              <a:prstClr val="black"/>
              <a:schemeClr val="tx2">
                <a:tint val="45000"/>
                <a:satMod val="400000"/>
              </a:schemeClr>
            </a:duotone>
          </a:blip>
          <a:srcRect l="37363" r="3619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0" name="Isosceles Triangle 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E73465F-C66C-44B2-B061-8DC72606794E}"/>
              </a:ext>
            </a:extLst>
          </p:cNvPr>
          <p:cNvSpPr>
            <a:spLocks noGrp="1"/>
          </p:cNvSpPr>
          <p:nvPr>
            <p:ph idx="1"/>
          </p:nvPr>
        </p:nvSpPr>
        <p:spPr>
          <a:xfrm>
            <a:off x="2786047" y="2160589"/>
            <a:ext cx="6487955" cy="3880773"/>
          </a:xfrm>
        </p:spPr>
        <p:txBody>
          <a:bodyPr>
            <a:normAutofit/>
          </a:bodyPr>
          <a:lstStyle/>
          <a:p>
            <a:pPr>
              <a:lnSpc>
                <a:spcPct val="90000"/>
              </a:lnSpc>
            </a:pPr>
            <a:r>
              <a:rPr lang="en-US" dirty="0"/>
              <a:t>Encouragement of risk event reporting and whistle blowing, actively seeking to learn from mistakes and near misses</a:t>
            </a:r>
          </a:p>
          <a:p>
            <a:pPr>
              <a:lnSpc>
                <a:spcPct val="90000"/>
              </a:lnSpc>
            </a:pPr>
            <a:r>
              <a:rPr lang="en-US" dirty="0"/>
              <a:t>No process or activity too large or too complex or too obscure for the risks to be readily understood</a:t>
            </a:r>
          </a:p>
          <a:p>
            <a:pPr>
              <a:lnSpc>
                <a:spcPct val="90000"/>
              </a:lnSpc>
            </a:pPr>
            <a:r>
              <a:rPr lang="en-US" dirty="0"/>
              <a:t>Appropriate risk-taking behaviors rewarded and encouraged, and inappropriate behaviors challenged and sanctioned</a:t>
            </a:r>
          </a:p>
          <a:p>
            <a:pPr>
              <a:lnSpc>
                <a:spcPct val="90000"/>
              </a:lnSpc>
            </a:pPr>
            <a:r>
              <a:rPr lang="en-US" dirty="0"/>
              <a:t>Risk management skills and knowledge valued, encouraged and developed, with a properly resourced risk management function and widespread membership of and support for professional bodies. Professional qualifications supported as well as technical training</a:t>
            </a:r>
          </a:p>
        </p:txBody>
      </p:sp>
      <p:sp>
        <p:nvSpPr>
          <p:cNvPr id="4" name="Slide Number Placeholder 3">
            <a:extLst>
              <a:ext uri="{FF2B5EF4-FFF2-40B4-BE49-F238E27FC236}">
                <a16:creationId xmlns:a16="http://schemas.microsoft.com/office/drawing/2014/main" id="{9F97E9C2-45D9-4ABD-9277-564AEE92F788}"/>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4</a:t>
            </a:fld>
            <a:endParaRPr lang="en-US"/>
          </a:p>
        </p:txBody>
      </p:sp>
    </p:spTree>
    <p:extLst>
      <p:ext uri="{BB962C8B-B14F-4D97-AF65-F5344CB8AC3E}">
        <p14:creationId xmlns:p14="http://schemas.microsoft.com/office/powerpoint/2010/main" val="225617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1086-380A-4164-BBE9-54C519DD246D}"/>
              </a:ext>
            </a:extLst>
          </p:cNvPr>
          <p:cNvSpPr>
            <a:spLocks noGrp="1"/>
          </p:cNvSpPr>
          <p:nvPr>
            <p:ph type="title"/>
          </p:nvPr>
        </p:nvSpPr>
        <p:spPr>
          <a:xfrm>
            <a:off x="2786047" y="609600"/>
            <a:ext cx="6487955" cy="1320800"/>
          </a:xfrm>
        </p:spPr>
        <p:txBody>
          <a:bodyPr>
            <a:normAutofit/>
          </a:bodyPr>
          <a:lstStyle/>
          <a:p>
            <a:r>
              <a:rPr lang="en-US" b="1" dirty="0"/>
              <a:t>Key Elements of Good </a:t>
            </a:r>
            <a:br>
              <a:rPr lang="en-US" b="1" dirty="0"/>
            </a:br>
            <a:r>
              <a:rPr lang="en-US" b="1" dirty="0"/>
              <a:t>Risk Management Culture</a:t>
            </a:r>
            <a:endParaRPr lang="en-US"/>
          </a:p>
        </p:txBody>
      </p:sp>
      <p:pic>
        <p:nvPicPr>
          <p:cNvPr id="6" name="Picture 5" descr="A group of multi coloured wooden stick figures">
            <a:extLst>
              <a:ext uri="{FF2B5EF4-FFF2-40B4-BE49-F238E27FC236}">
                <a16:creationId xmlns:a16="http://schemas.microsoft.com/office/drawing/2014/main" id="{5117170C-AAB7-9969-A9CD-CFC0F9111267}"/>
              </a:ext>
            </a:extLst>
          </p:cNvPr>
          <p:cNvPicPr>
            <a:picLocks noChangeAspect="1"/>
          </p:cNvPicPr>
          <p:nvPr/>
        </p:nvPicPr>
        <p:blipFill rotWithShape="1">
          <a:blip r:embed="rId2">
            <a:duotone>
              <a:prstClr val="black"/>
              <a:schemeClr val="tx2">
                <a:tint val="45000"/>
                <a:satMod val="400000"/>
              </a:schemeClr>
            </a:duotone>
          </a:blip>
          <a:srcRect l="29167" r="43298"/>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0" name="Isosceles Triangle 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3DC7C7F-45FF-4801-8F0A-FB0544029727}"/>
              </a:ext>
            </a:extLst>
          </p:cNvPr>
          <p:cNvSpPr>
            <a:spLocks noGrp="1"/>
          </p:cNvSpPr>
          <p:nvPr>
            <p:ph idx="1"/>
          </p:nvPr>
        </p:nvSpPr>
        <p:spPr>
          <a:xfrm>
            <a:off x="2786047" y="2160589"/>
            <a:ext cx="6487955" cy="3880773"/>
          </a:xfrm>
        </p:spPr>
        <p:txBody>
          <a:bodyPr>
            <a:normAutofit/>
          </a:bodyPr>
          <a:lstStyle/>
          <a:p>
            <a:r>
              <a:rPr lang="en-US" dirty="0"/>
              <a:t>Sufficient diversity of perspectives, values and beliefs to ensure that the status quo is consistently and rigorously challenged</a:t>
            </a:r>
          </a:p>
          <a:p>
            <a:r>
              <a:rPr lang="en-US" dirty="0"/>
              <a:t>Alignment of culture management with employee engagement and people strategy to ensure that people are supportive socially but also strongly focused on the task in hand.</a:t>
            </a:r>
          </a:p>
          <a:p>
            <a:endParaRPr lang="en-US" dirty="0"/>
          </a:p>
          <a:p>
            <a:r>
              <a:rPr lang="en-US" dirty="0"/>
              <a:t>Take any public meltdown (Volkswagen, Libor scandal, Petrobras, Silicon Valley Bank etc.) and many of these features will be notably absent.</a:t>
            </a:r>
          </a:p>
        </p:txBody>
      </p:sp>
      <p:sp>
        <p:nvSpPr>
          <p:cNvPr id="4" name="Slide Number Placeholder 3">
            <a:extLst>
              <a:ext uri="{FF2B5EF4-FFF2-40B4-BE49-F238E27FC236}">
                <a16:creationId xmlns:a16="http://schemas.microsoft.com/office/drawing/2014/main" id="{7368BD29-1E65-44D5-BF59-A0F8F517AFEC}"/>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5</a:t>
            </a:fld>
            <a:endParaRPr lang="en-US"/>
          </a:p>
        </p:txBody>
      </p:sp>
    </p:spTree>
    <p:extLst>
      <p:ext uri="{BB962C8B-B14F-4D97-AF65-F5344CB8AC3E}">
        <p14:creationId xmlns:p14="http://schemas.microsoft.com/office/powerpoint/2010/main" val="350087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F25A-115A-474E-AC5F-87677E636E1C}"/>
              </a:ext>
            </a:extLst>
          </p:cNvPr>
          <p:cNvSpPr>
            <a:spLocks noGrp="1"/>
          </p:cNvSpPr>
          <p:nvPr>
            <p:ph type="title"/>
          </p:nvPr>
        </p:nvSpPr>
        <p:spPr>
          <a:xfrm>
            <a:off x="2786047" y="609600"/>
            <a:ext cx="6487955" cy="1320800"/>
          </a:xfrm>
        </p:spPr>
        <p:txBody>
          <a:bodyPr>
            <a:normAutofit/>
          </a:bodyPr>
          <a:lstStyle/>
          <a:p>
            <a:r>
              <a:rPr lang="en-US" b="1" dirty="0"/>
              <a:t>Case JPMorgan Trading Loss</a:t>
            </a:r>
            <a:endParaRPr lang="en-US" b="1"/>
          </a:p>
        </p:txBody>
      </p:sp>
      <p:pic>
        <p:nvPicPr>
          <p:cNvPr id="6" name="Picture 5" descr="Stock numbers on a digital display">
            <a:extLst>
              <a:ext uri="{FF2B5EF4-FFF2-40B4-BE49-F238E27FC236}">
                <a16:creationId xmlns:a16="http://schemas.microsoft.com/office/drawing/2014/main" id="{B350FBAF-17DD-9ECE-D2C0-98D6B62A646F}"/>
              </a:ext>
            </a:extLst>
          </p:cNvPr>
          <p:cNvPicPr>
            <a:picLocks noChangeAspect="1"/>
          </p:cNvPicPr>
          <p:nvPr/>
        </p:nvPicPr>
        <p:blipFill rotWithShape="1">
          <a:blip r:embed="rId2">
            <a:duotone>
              <a:prstClr val="black"/>
              <a:schemeClr val="tx2">
                <a:tint val="45000"/>
                <a:satMod val="400000"/>
              </a:schemeClr>
            </a:duotone>
          </a:blip>
          <a:srcRect l="50195" r="26645"/>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0" name="Isosceles Triangle 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8A42680-55E9-4807-A71D-50709EBE6B32}"/>
              </a:ext>
            </a:extLst>
          </p:cNvPr>
          <p:cNvSpPr>
            <a:spLocks noGrp="1"/>
          </p:cNvSpPr>
          <p:nvPr>
            <p:ph idx="1"/>
          </p:nvPr>
        </p:nvSpPr>
        <p:spPr>
          <a:xfrm>
            <a:off x="2786047" y="2160589"/>
            <a:ext cx="6487955" cy="3880773"/>
          </a:xfrm>
        </p:spPr>
        <p:txBody>
          <a:bodyPr>
            <a:normAutofit/>
          </a:bodyPr>
          <a:lstStyle/>
          <a:p>
            <a:pPr marL="0" indent="0">
              <a:buNone/>
            </a:pPr>
            <a:r>
              <a:rPr lang="en-US">
                <a:latin typeface="Calibri" panose="020F0502020204030204" pitchFamily="34" charset="0"/>
              </a:rPr>
              <a:t>In May 2012 JPMorgan Chase disclosed a multi-billion-dollar trading loss on its “synthetic trading portfolio”. By its own admission the events that led to the company’s losses included inadequate understanding by the traders of the risks they were taking; ineffective challenge of the traders’ judgment by risk control functions; weak risk governance and inadequate scrutiny (</a:t>
            </a:r>
            <a:r>
              <a:rPr lang="en-US" err="1">
                <a:latin typeface="Calibri" panose="020F0502020204030204" pitchFamily="34" charset="0"/>
              </a:rPr>
              <a:t>Dimon</a:t>
            </a:r>
            <a:r>
              <a:rPr lang="en-US">
                <a:latin typeface="Calibri" panose="020F0502020204030204" pitchFamily="34" charset="0"/>
              </a:rPr>
              <a:t>, 2012). According to the New York Times, individuals amassing huge trading positions were not effectively challenged, there were regular shouting matches and difficult personality issues. </a:t>
            </a:r>
            <a:r>
              <a:rPr lang="en-US" b="1">
                <a:latin typeface="Calibri" panose="020F0502020204030204" pitchFamily="34" charset="0"/>
              </a:rPr>
              <a:t>(New York Times, 2012)</a:t>
            </a:r>
            <a:endParaRPr lang="en-US">
              <a:latin typeface="Calibri" panose="020F0502020204030204" pitchFamily="34" charset="0"/>
            </a:endParaRPr>
          </a:p>
        </p:txBody>
      </p:sp>
      <p:sp>
        <p:nvSpPr>
          <p:cNvPr id="4" name="Slide Number Placeholder 3">
            <a:extLst>
              <a:ext uri="{FF2B5EF4-FFF2-40B4-BE49-F238E27FC236}">
                <a16:creationId xmlns:a16="http://schemas.microsoft.com/office/drawing/2014/main" id="{B1F57B37-6F8A-478E-B4F2-82962DE16BA9}"/>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6</a:t>
            </a:fld>
            <a:endParaRPr lang="en-US"/>
          </a:p>
        </p:txBody>
      </p:sp>
    </p:spTree>
    <p:extLst>
      <p:ext uri="{BB962C8B-B14F-4D97-AF65-F5344CB8AC3E}">
        <p14:creationId xmlns:p14="http://schemas.microsoft.com/office/powerpoint/2010/main" val="196273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D46C-5F2D-4CB7-B5BE-4D6F6B483FF0}"/>
              </a:ext>
            </a:extLst>
          </p:cNvPr>
          <p:cNvSpPr>
            <a:spLocks noGrp="1"/>
          </p:cNvSpPr>
          <p:nvPr>
            <p:ph type="title"/>
          </p:nvPr>
        </p:nvSpPr>
        <p:spPr>
          <a:xfrm>
            <a:off x="2786047" y="609600"/>
            <a:ext cx="6487955" cy="1320800"/>
          </a:xfrm>
        </p:spPr>
        <p:txBody>
          <a:bodyPr>
            <a:normAutofit/>
          </a:bodyPr>
          <a:lstStyle/>
          <a:p>
            <a:pPr algn="ctr"/>
            <a:r>
              <a:rPr lang="en-US" b="1" dirty="0"/>
              <a:t>What does it mean to have a </a:t>
            </a:r>
            <a:br>
              <a:rPr lang="en-US" b="1" dirty="0"/>
            </a:br>
            <a:r>
              <a:rPr lang="en-US" b="1" dirty="0"/>
              <a:t>“Risk Culture”?</a:t>
            </a:r>
          </a:p>
        </p:txBody>
      </p:sp>
      <p:pic>
        <p:nvPicPr>
          <p:cNvPr id="6" name="Picture 5" descr="Large skydiving group mid-air">
            <a:extLst>
              <a:ext uri="{FF2B5EF4-FFF2-40B4-BE49-F238E27FC236}">
                <a16:creationId xmlns:a16="http://schemas.microsoft.com/office/drawing/2014/main" id="{8B4C75E8-9366-A80A-495C-AB929640DC68}"/>
              </a:ext>
            </a:extLst>
          </p:cNvPr>
          <p:cNvPicPr>
            <a:picLocks noChangeAspect="1"/>
          </p:cNvPicPr>
          <p:nvPr/>
        </p:nvPicPr>
        <p:blipFill rotWithShape="1">
          <a:blip r:embed="rId2">
            <a:duotone>
              <a:prstClr val="black"/>
              <a:schemeClr val="tx2">
                <a:tint val="45000"/>
                <a:satMod val="400000"/>
              </a:schemeClr>
            </a:duotone>
          </a:blip>
          <a:srcRect l="37363" r="36196"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10" name="Isosceles Triangle 9">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0234FD-5B1D-4E86-B160-2B2ABE319667}"/>
              </a:ext>
            </a:extLst>
          </p:cNvPr>
          <p:cNvSpPr>
            <a:spLocks noGrp="1"/>
          </p:cNvSpPr>
          <p:nvPr>
            <p:ph idx="1"/>
          </p:nvPr>
        </p:nvSpPr>
        <p:spPr>
          <a:xfrm>
            <a:off x="2786047" y="2160589"/>
            <a:ext cx="6487955" cy="3880773"/>
          </a:xfrm>
        </p:spPr>
        <p:txBody>
          <a:bodyPr>
            <a:normAutofit lnSpcReduction="10000"/>
          </a:bodyPr>
          <a:lstStyle/>
          <a:p>
            <a:pPr>
              <a:lnSpc>
                <a:spcPct val="90000"/>
              </a:lnSpc>
            </a:pPr>
            <a:r>
              <a:rPr lang="en-US" sz="1500"/>
              <a:t>Describes “values, beliefs, knowledge and understanding of risk” shared by a common group of people (all employees of an organization – no matter of type of organization nor location)</a:t>
            </a:r>
          </a:p>
          <a:p>
            <a:pPr>
              <a:lnSpc>
                <a:spcPct val="90000"/>
              </a:lnSpc>
            </a:pPr>
            <a:r>
              <a:rPr lang="en-US" sz="1500"/>
              <a:t>The ABC approach:</a:t>
            </a:r>
          </a:p>
          <a:p>
            <a:pPr lvl="1">
              <a:lnSpc>
                <a:spcPct val="90000"/>
              </a:lnSpc>
            </a:pPr>
            <a:r>
              <a:rPr lang="en-US" sz="1500" b="1"/>
              <a:t>Risk attitude </a:t>
            </a:r>
            <a:r>
              <a:rPr lang="en-US" sz="1500"/>
              <a:t>is the chosen position adopted by an individual or group towards risk, influenced by risk perception and pre-disposition</a:t>
            </a:r>
          </a:p>
          <a:p>
            <a:pPr lvl="1">
              <a:lnSpc>
                <a:spcPct val="90000"/>
              </a:lnSpc>
            </a:pPr>
            <a:r>
              <a:rPr lang="en-US" sz="1500" b="1"/>
              <a:t>Risk behavior </a:t>
            </a:r>
            <a:r>
              <a:rPr lang="en-US" sz="1500"/>
              <a:t>comprises external observable risk-related actions, including risk-based decision-making, risk processes, risk communications etc.</a:t>
            </a:r>
          </a:p>
          <a:p>
            <a:pPr lvl="1">
              <a:lnSpc>
                <a:spcPct val="90000"/>
              </a:lnSpc>
            </a:pPr>
            <a:r>
              <a:rPr lang="en-US" sz="1500" b="1"/>
              <a:t>Risk culture </a:t>
            </a:r>
            <a:r>
              <a:rPr lang="en-US" sz="1500"/>
              <a:t>is the values, beliefs, knowledge and understanding about risk, shared by a group of people with a common intended purpose, in particular the leadership and employees of an organization.</a:t>
            </a:r>
          </a:p>
          <a:p>
            <a:pPr marL="0" indent="0">
              <a:lnSpc>
                <a:spcPct val="90000"/>
              </a:lnSpc>
              <a:buNone/>
            </a:pPr>
            <a:r>
              <a:rPr lang="en-US" sz="1500"/>
              <a:t>Key question is whether that culture is effectively supporting or undermining the longer-term success of the organization.</a:t>
            </a:r>
          </a:p>
          <a:p>
            <a:pPr marL="0" indent="0">
              <a:lnSpc>
                <a:spcPct val="90000"/>
              </a:lnSpc>
              <a:buNone/>
            </a:pPr>
            <a:endParaRPr lang="en-US" sz="1500"/>
          </a:p>
          <a:p>
            <a:pPr>
              <a:lnSpc>
                <a:spcPct val="90000"/>
              </a:lnSpc>
            </a:pPr>
            <a:endParaRPr lang="en-US" sz="1500"/>
          </a:p>
        </p:txBody>
      </p:sp>
      <p:sp>
        <p:nvSpPr>
          <p:cNvPr id="4" name="Slide Number Placeholder 3">
            <a:extLst>
              <a:ext uri="{FF2B5EF4-FFF2-40B4-BE49-F238E27FC236}">
                <a16:creationId xmlns:a16="http://schemas.microsoft.com/office/drawing/2014/main" id="{A33BB861-BF60-45E7-BF34-3048C08D980D}"/>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173276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77DFCA3-B882-4F40-897A-5B0AA73E30B8}"/>
              </a:ext>
            </a:extLst>
          </p:cNvPr>
          <p:cNvSpPr>
            <a:spLocks noGrp="1"/>
          </p:cNvSpPr>
          <p:nvPr>
            <p:ph type="sldNum" sz="quarter" idx="12"/>
          </p:nvPr>
        </p:nvSpPr>
        <p:spPr>
          <a:xfrm>
            <a:off x="10865194" y="6411619"/>
            <a:ext cx="683339" cy="365125"/>
          </a:xfrm>
        </p:spPr>
        <p:txBody>
          <a:bodyPr vert="horz" lIns="91440" tIns="45720" rIns="91440" bIns="45720" rtlCol="0" anchor="ctr">
            <a:normAutofit/>
          </a:bodyPr>
          <a:lstStyle/>
          <a:p>
            <a:pPr>
              <a:spcAft>
                <a:spcPts val="600"/>
              </a:spcAft>
            </a:pPr>
            <a:fld id="{D57F1E4F-1CFF-5643-939E-217C01CDF565}" type="slidenum">
              <a:rPr lang="en-US">
                <a:solidFill>
                  <a:srgbClr val="FFFFFF"/>
                </a:solidFill>
              </a:rPr>
              <a:pPr>
                <a:spcAft>
                  <a:spcPts val="600"/>
                </a:spcAft>
              </a:pPr>
              <a:t>8</a:t>
            </a:fld>
            <a:endParaRPr lang="en-US">
              <a:solidFill>
                <a:srgbClr val="FFFFFF"/>
              </a:solidFill>
            </a:endParaRPr>
          </a:p>
        </p:txBody>
      </p:sp>
      <p:sp>
        <p:nvSpPr>
          <p:cNvPr id="2" name="Title 1">
            <a:extLst>
              <a:ext uri="{FF2B5EF4-FFF2-40B4-BE49-F238E27FC236}">
                <a16:creationId xmlns:a16="http://schemas.microsoft.com/office/drawing/2014/main" id="{C0515393-0610-4387-94A5-C865D124F47F}"/>
              </a:ext>
            </a:extLst>
          </p:cNvPr>
          <p:cNvSpPr>
            <a:spLocks noGrp="1"/>
          </p:cNvSpPr>
          <p:nvPr>
            <p:ph type="title"/>
          </p:nvPr>
        </p:nvSpPr>
        <p:spPr>
          <a:xfrm>
            <a:off x="677334" y="609600"/>
            <a:ext cx="9043441" cy="1320800"/>
          </a:xfrm>
        </p:spPr>
        <p:txBody>
          <a:bodyPr/>
          <a:lstStyle/>
          <a:p>
            <a:pPr algn="ctr"/>
            <a:r>
              <a:rPr lang="en-US" b="1"/>
              <a:t>Personal Predisposition to Risk</a:t>
            </a:r>
            <a:endParaRPr lang="en-US" b="1" dirty="0"/>
          </a:p>
        </p:txBody>
      </p:sp>
      <p:graphicFrame>
        <p:nvGraphicFramePr>
          <p:cNvPr id="4" name="Content Placeholder 3">
            <a:extLst>
              <a:ext uri="{FF2B5EF4-FFF2-40B4-BE49-F238E27FC236}">
                <a16:creationId xmlns:a16="http://schemas.microsoft.com/office/drawing/2014/main" id="{4AD781A4-2581-4130-AADA-7C6E4A014516}"/>
              </a:ext>
            </a:extLst>
          </p:cNvPr>
          <p:cNvGraphicFramePr>
            <a:graphicFrameLocks noGrp="1"/>
          </p:cNvGraphicFramePr>
          <p:nvPr>
            <p:ph idx="1"/>
            <p:extLst>
              <p:ext uri="{D42A27DB-BD31-4B8C-83A1-F6EECF244321}">
                <p14:modId xmlns:p14="http://schemas.microsoft.com/office/powerpoint/2010/main" val="3695437272"/>
              </p:ext>
            </p:extLst>
          </p:nvPr>
        </p:nvGraphicFramePr>
        <p:xfrm>
          <a:off x="677862" y="1338469"/>
          <a:ext cx="10491885" cy="5765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21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CAD3B-DFEE-4E0B-84ED-482B304E266F}"/>
              </a:ext>
            </a:extLst>
          </p:cNvPr>
          <p:cNvSpPr>
            <a:spLocks noGrp="1"/>
          </p:cNvSpPr>
          <p:nvPr>
            <p:ph type="title"/>
          </p:nvPr>
        </p:nvSpPr>
        <p:spPr>
          <a:xfrm>
            <a:off x="2849562" y="609600"/>
            <a:ext cx="6424440" cy="1320800"/>
          </a:xfrm>
        </p:spPr>
        <p:txBody>
          <a:bodyPr>
            <a:normAutofit/>
          </a:bodyPr>
          <a:lstStyle/>
          <a:p>
            <a:r>
              <a:rPr lang="en-US" b="1"/>
              <a:t>Personal Predisposition to Risk</a:t>
            </a:r>
            <a:endParaRPr lang="en-US"/>
          </a:p>
        </p:txBody>
      </p:sp>
      <p:pic>
        <p:nvPicPr>
          <p:cNvPr id="12" name="Picture 5" descr="A group of yellow figures and a red figure on the other side">
            <a:extLst>
              <a:ext uri="{FF2B5EF4-FFF2-40B4-BE49-F238E27FC236}">
                <a16:creationId xmlns:a16="http://schemas.microsoft.com/office/drawing/2014/main" id="{8D1722EF-D0A0-2BAB-AE14-77D9B4A1BAD8}"/>
              </a:ext>
            </a:extLst>
          </p:cNvPr>
          <p:cNvPicPr>
            <a:picLocks noChangeAspect="1"/>
          </p:cNvPicPr>
          <p:nvPr/>
        </p:nvPicPr>
        <p:blipFill rotWithShape="1">
          <a:blip r:embed="rId2"/>
          <a:srcRect l="58379" r="1504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3"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15C7320-2DBB-4356-AD10-18A3735FAAD8}"/>
              </a:ext>
            </a:extLst>
          </p:cNvPr>
          <p:cNvSpPr>
            <a:spLocks noGrp="1"/>
          </p:cNvSpPr>
          <p:nvPr>
            <p:ph idx="1"/>
          </p:nvPr>
        </p:nvSpPr>
        <p:spPr>
          <a:xfrm>
            <a:off x="2849562" y="2160589"/>
            <a:ext cx="6424440" cy="3880773"/>
          </a:xfrm>
        </p:spPr>
        <p:txBody>
          <a:bodyPr>
            <a:normAutofit/>
          </a:bodyPr>
          <a:lstStyle/>
          <a:p>
            <a:pPr marL="0" indent="0">
              <a:buNone/>
            </a:pPr>
            <a:r>
              <a:rPr lang="en-US" dirty="0"/>
              <a:t> ….. identifies two specific traits that contribute to this:</a:t>
            </a:r>
          </a:p>
          <a:p>
            <a:pPr marL="0" indent="0">
              <a:buNone/>
            </a:pPr>
            <a:r>
              <a:rPr lang="en-US" dirty="0"/>
              <a:t>The extent to which people are either spontaneous and challenge convention or organized, systematic and compliant;</a:t>
            </a:r>
          </a:p>
          <a:p>
            <a:pPr marL="0" indent="0">
              <a:buNone/>
            </a:pPr>
            <a:r>
              <a:rPr lang="en-US" dirty="0"/>
              <a:t>The extent to which people may be cautious, pessimistic and anxious, or optimistic, resilient and fearless.</a:t>
            </a:r>
          </a:p>
          <a:p>
            <a:pPr marL="0" indent="0">
              <a:buNone/>
            </a:pPr>
            <a:r>
              <a:rPr lang="en-US" dirty="0"/>
              <a:t>Three ethical consciences influence individuals:</a:t>
            </a:r>
          </a:p>
          <a:p>
            <a:pPr>
              <a:buFont typeface="+mj-lt"/>
              <a:buAutoNum type="arabicPeriod"/>
            </a:pPr>
            <a:r>
              <a:rPr lang="en-US" dirty="0"/>
              <a:t>Ethic of </a:t>
            </a:r>
            <a:r>
              <a:rPr lang="en-US" b="1" dirty="0"/>
              <a:t>obedience</a:t>
            </a:r>
            <a:r>
              <a:rPr lang="en-US" dirty="0"/>
              <a:t> (rule compliance, spirit of the law etc.)</a:t>
            </a:r>
          </a:p>
          <a:p>
            <a:pPr>
              <a:buFont typeface="+mj-lt"/>
              <a:buAutoNum type="arabicPeriod"/>
            </a:pPr>
            <a:r>
              <a:rPr lang="en-US" dirty="0"/>
              <a:t>Ethic of </a:t>
            </a:r>
            <a:r>
              <a:rPr lang="en-US" b="1" dirty="0"/>
              <a:t>care</a:t>
            </a:r>
            <a:r>
              <a:rPr lang="en-US" dirty="0"/>
              <a:t> (empathy, concern, respect etc.)</a:t>
            </a:r>
          </a:p>
          <a:p>
            <a:pPr>
              <a:buFont typeface="+mj-lt"/>
              <a:buAutoNum type="arabicPeriod"/>
            </a:pPr>
            <a:r>
              <a:rPr lang="en-US" dirty="0"/>
              <a:t>Ethic of </a:t>
            </a:r>
            <a:r>
              <a:rPr lang="en-US" b="1" dirty="0"/>
              <a:t>reason</a:t>
            </a:r>
            <a:r>
              <a:rPr lang="en-US" dirty="0"/>
              <a:t> (wisdom, experience, prudence etc.)</a:t>
            </a:r>
          </a:p>
        </p:txBody>
      </p:sp>
      <p:sp>
        <p:nvSpPr>
          <p:cNvPr id="4" name="Slide Number Placeholder 3">
            <a:extLst>
              <a:ext uri="{FF2B5EF4-FFF2-40B4-BE49-F238E27FC236}">
                <a16:creationId xmlns:a16="http://schemas.microsoft.com/office/drawing/2014/main" id="{A17DA05A-D445-4351-89E8-670885083AF2}"/>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9</a:t>
            </a:fld>
            <a:endParaRPr lang="en-US"/>
          </a:p>
        </p:txBody>
      </p:sp>
    </p:spTree>
    <p:extLst>
      <p:ext uri="{BB962C8B-B14F-4D97-AF65-F5344CB8AC3E}">
        <p14:creationId xmlns:p14="http://schemas.microsoft.com/office/powerpoint/2010/main" val="8614136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225</TotalTime>
  <Words>1749</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Risk Culture and  Tone at the Top </vt:lpstr>
      <vt:lpstr>No Risk No Reward</vt:lpstr>
      <vt:lpstr>Key Elements of Good  Risk Management Culture</vt:lpstr>
      <vt:lpstr>Key Elements of Good  Risk Management Culture</vt:lpstr>
      <vt:lpstr>Key Elements of Good  Risk Management Culture</vt:lpstr>
      <vt:lpstr>Case JPMorgan Trading Loss</vt:lpstr>
      <vt:lpstr>What does it mean to have a  “Risk Culture”?</vt:lpstr>
      <vt:lpstr>Personal Predisposition to Risk</vt:lpstr>
      <vt:lpstr>Personal Predisposition to Risk</vt:lpstr>
      <vt:lpstr>Five Steps to Change a Risk Culture</vt:lpstr>
      <vt:lpstr>Five Steps to better Risk Management</vt:lpstr>
      <vt:lpstr>Possible Weaknesses in  Risk Governance</vt:lpstr>
      <vt:lpstr>Risk Governance</vt:lpstr>
      <vt:lpstr>Positive and Proactive Tone at the Top Crucial for Effective Risk Management Process Ten Key Reason</vt:lpstr>
      <vt:lpstr>Positive and Proactive Tone at the Top Crucial for Effective Risk Management Process Ten Key Reason</vt:lpstr>
      <vt:lpstr>Positive and Proactive Tone at the Top Crucial for Effective Risk Management Process Ten Key Reason</vt:lpstr>
      <vt:lpstr>Positive and Proactive Tone at the Top Crucial for Effective Risk Management Process Ten Key Reason</vt:lpstr>
      <vt:lpstr>Positive and Proactive Tone at the Top Crucial for Effective Risk Management Process Ten Key Reason</vt:lpstr>
      <vt:lpstr>Conclusion in  Shaping a Risk Management Attitude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CULTURE</dc:title>
  <dc:creator>Erich Schumann</dc:creator>
  <cp:lastModifiedBy>Erich Schumann</cp:lastModifiedBy>
  <cp:revision>21</cp:revision>
  <dcterms:created xsi:type="dcterms:W3CDTF">2017-11-12T00:07:42Z</dcterms:created>
  <dcterms:modified xsi:type="dcterms:W3CDTF">2023-09-14T16:01:08Z</dcterms:modified>
</cp:coreProperties>
</file>